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5" r:id="rId12"/>
    <p:sldId id="271" r:id="rId13"/>
    <p:sldId id="264" r:id="rId14"/>
    <p:sldId id="269" r:id="rId15"/>
    <p:sldId id="274" r:id="rId16"/>
    <p:sldId id="272" r:id="rId17"/>
    <p:sldId id="270" r:id="rId18"/>
    <p:sldId id="273" r:id="rId19"/>
    <p:sldId id="26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5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4422-3E8D-4114-93FE-58E0646E697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EE4F-D930-45C4-B78F-AC625986C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4422-3E8D-4114-93FE-58E0646E697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EE4F-D930-45C4-B78F-AC625986C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4422-3E8D-4114-93FE-58E0646E697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EE4F-D930-45C4-B78F-AC625986C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4422-3E8D-4114-93FE-58E0646E697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EE4F-D930-45C4-B78F-AC625986C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4422-3E8D-4114-93FE-58E0646E697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EE4F-D930-45C4-B78F-AC625986C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4422-3E8D-4114-93FE-58E0646E697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EE4F-D930-45C4-B78F-AC625986C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4422-3E8D-4114-93FE-58E0646E697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EE4F-D930-45C4-B78F-AC625986C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4422-3E8D-4114-93FE-58E0646E697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EE4F-D930-45C4-B78F-AC625986C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4422-3E8D-4114-93FE-58E0646E697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EE4F-D930-45C4-B78F-AC625986C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4422-3E8D-4114-93FE-58E0646E697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EE4F-D930-45C4-B78F-AC625986C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4422-3E8D-4114-93FE-58E0646E697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B75EE4F-D930-45C4-B78F-AC625986CD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C84422-3E8D-4114-93FE-58E0646E697E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75EE4F-D930-45C4-B78F-AC625986CDB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7"/>
          <p:cNvSpPr>
            <a:spLocks noGrp="1" noChangeArrowheads="1" noChangeShapeType="1" noTextEdit="1"/>
          </p:cNvSpPr>
          <p:nvPr>
            <p:ph type="ctrTitle"/>
          </p:nvPr>
        </p:nvSpPr>
        <p:spPr bwMode="auto">
          <a:xfrm>
            <a:off x="381000" y="1524000"/>
            <a:ext cx="8458200" cy="2743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6 – </a:t>
            </a:r>
            <a:r>
              <a:rPr lang="en-US" sz="36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7</a:t>
            </a:r>
            <a:b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</a:br>
            <a:r>
              <a:rPr lang="en-US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TÌM 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HIỂU KẾT QUẢ TÁC DỤNG CỦA LỰC.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109"/>
          <p:cNvSpPr>
            <a:spLocks noChangeArrowheads="1"/>
          </p:cNvSpPr>
          <p:nvPr/>
        </p:nvSpPr>
        <p:spPr bwMode="auto">
          <a:xfrm>
            <a:off x="381000" y="1828800"/>
            <a:ext cx="8382000" cy="1981200"/>
          </a:xfrm>
          <a:prstGeom prst="cloudCallout">
            <a:avLst>
              <a:gd name="adj1" fmla="val -43750"/>
              <a:gd name="adj2" fmla="val 68306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8" name="AutoShape 115"/>
          <p:cNvSpPr>
            <a:spLocks noChangeArrowheads="1"/>
          </p:cNvSpPr>
          <p:nvPr/>
        </p:nvSpPr>
        <p:spPr bwMode="auto">
          <a:xfrm>
            <a:off x="533400" y="1905000"/>
            <a:ext cx="7924800" cy="1828800"/>
          </a:xfrm>
          <a:prstGeom prst="cloudCallout">
            <a:avLst>
              <a:gd name="adj1" fmla="val -43750"/>
              <a:gd name="adj2" fmla="val 68306"/>
            </a:avLst>
          </a:prstGeom>
          <a:solidFill>
            <a:srgbClr val="FFCCFF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533400" y="2438400"/>
            <a:ext cx="80772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lon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1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2. </a:t>
            </a:r>
            <a:r>
              <a:rPr lang="en-US" b="1" dirty="0" err="1" smtClean="0"/>
              <a:t>Kết</a:t>
            </a:r>
            <a:r>
              <a:rPr lang="en-US" b="1" dirty="0" smtClean="0"/>
              <a:t> </a:t>
            </a:r>
            <a:r>
              <a:rPr lang="en-US" b="1" dirty="0" err="1" smtClean="0"/>
              <a:t>luận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dụng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lực</a:t>
            </a:r>
            <a:r>
              <a:rPr lang="en-US" b="1" dirty="0" smtClean="0"/>
              <a:t>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thể</a:t>
            </a:r>
            <a:r>
              <a:rPr lang="en-US" b="1" dirty="0" smtClean="0"/>
              <a:t> </a:t>
            </a:r>
            <a:r>
              <a:rPr lang="en-US" b="1" dirty="0" err="1" smtClean="0"/>
              <a:t>làm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dạng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,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dạng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4876800" cy="944563"/>
          </a:xfrm>
        </p:spPr>
        <p:txBody>
          <a:bodyPr/>
          <a:lstStyle/>
          <a:p>
            <a:r>
              <a:rPr lang="en-US" sz="3600" b="1" i="1" u="sng" dirty="0" err="1">
                <a:solidFill>
                  <a:schemeClr val="tx1"/>
                </a:solidFill>
                <a:latin typeface="Times New Roman" pitchFamily="18" charset="0"/>
              </a:rPr>
              <a:t>Hướng</a:t>
            </a:r>
            <a:r>
              <a:rPr lang="en-US" sz="3600" b="1" i="1" u="sng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3600" b="1" i="1" u="sng" dirty="0" err="1">
                <a:solidFill>
                  <a:schemeClr val="tx1"/>
                </a:solidFill>
                <a:latin typeface="Times New Roman" pitchFamily="18" charset="0"/>
              </a:rPr>
              <a:t>dẫn</a:t>
            </a:r>
            <a:r>
              <a:rPr lang="en-US" sz="3600" b="1" i="1" u="sng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3600" b="1" i="1" u="sng" dirty="0" err="1">
                <a:solidFill>
                  <a:schemeClr val="tx1"/>
                </a:solidFill>
                <a:latin typeface="Times New Roman" pitchFamily="18" charset="0"/>
              </a:rPr>
              <a:t>về</a:t>
            </a:r>
            <a:r>
              <a:rPr lang="en-US" sz="3600" b="1" i="1" u="sng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sz="3600" b="1" i="1" u="sng" dirty="0" err="1">
                <a:solidFill>
                  <a:schemeClr val="tx1"/>
                </a:solidFill>
                <a:latin typeface="Times New Roman" pitchFamily="18" charset="0"/>
              </a:rPr>
              <a:t>nhà</a:t>
            </a:r>
            <a:r>
              <a:rPr lang="en-US" sz="3600" b="1" i="1" u="sng" dirty="0">
                <a:solidFill>
                  <a:schemeClr val="tx1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2057400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 err="1" smtClean="0">
                <a:latin typeface="Times New Roman" pitchFamily="18" charset="0"/>
              </a:rPr>
              <a:t>Làm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>
                <a:latin typeface="Times New Roman" pitchFamily="18" charset="0"/>
              </a:rPr>
              <a:t>C9,C10.C11 </a:t>
            </a:r>
            <a:r>
              <a:rPr lang="en-US" sz="3500" dirty="0" err="1">
                <a:latin typeface="Times New Roman" pitchFamily="18" charset="0"/>
              </a:rPr>
              <a:t>trang</a:t>
            </a:r>
            <a:r>
              <a:rPr lang="en-US" sz="3500" dirty="0">
                <a:latin typeface="Times New Roman" pitchFamily="18" charset="0"/>
              </a:rPr>
              <a:t> 26 SGK.</a:t>
            </a:r>
          </a:p>
          <a:p>
            <a:r>
              <a:rPr lang="en-US" sz="3500" dirty="0" err="1">
                <a:latin typeface="Times New Roman" pitchFamily="18" charset="0"/>
              </a:rPr>
              <a:t>Làm</a:t>
            </a:r>
            <a:r>
              <a:rPr lang="en-US" sz="3500" dirty="0">
                <a:latin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</a:rPr>
              <a:t>bài</a:t>
            </a:r>
            <a:r>
              <a:rPr lang="en-US" sz="3500" dirty="0">
                <a:latin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</a:rPr>
              <a:t>tập</a:t>
            </a:r>
            <a:r>
              <a:rPr lang="en-US" sz="3500" dirty="0">
                <a:latin typeface="Times New Roman" pitchFamily="18" charset="0"/>
              </a:rPr>
              <a:t> :7.1 </a:t>
            </a:r>
            <a:r>
              <a:rPr lang="en-US" sz="3500" dirty="0" err="1">
                <a:latin typeface="Times New Roman" pitchFamily="18" charset="0"/>
              </a:rPr>
              <a:t>và</a:t>
            </a:r>
            <a:r>
              <a:rPr lang="en-US" sz="3500" dirty="0">
                <a:latin typeface="Times New Roman" pitchFamily="18" charset="0"/>
              </a:rPr>
              <a:t> 7.3 </a:t>
            </a:r>
            <a:r>
              <a:rPr lang="en-US" sz="3500" dirty="0" err="1">
                <a:latin typeface="Times New Roman" pitchFamily="18" charset="0"/>
              </a:rPr>
              <a:t>trang</a:t>
            </a:r>
            <a:r>
              <a:rPr lang="en-US" sz="3500" dirty="0">
                <a:latin typeface="Times New Roman" pitchFamily="18" charset="0"/>
              </a:rPr>
              <a:t> 11 </a:t>
            </a:r>
            <a:r>
              <a:rPr lang="en-US" sz="3500" dirty="0" err="1">
                <a:latin typeface="Times New Roman" pitchFamily="18" charset="0"/>
              </a:rPr>
              <a:t>và</a:t>
            </a:r>
            <a:r>
              <a:rPr lang="en-US" sz="3500" dirty="0">
                <a:latin typeface="Times New Roman" pitchFamily="18" charset="0"/>
              </a:rPr>
              <a:t> 12 SBT</a:t>
            </a:r>
            <a:r>
              <a:rPr lang="en-US" sz="3500" dirty="0" smtClean="0">
                <a:latin typeface="Times New Roman" pitchFamily="18" charset="0"/>
              </a:rPr>
              <a:t>.</a:t>
            </a:r>
          </a:p>
          <a:p>
            <a:r>
              <a:rPr lang="en-US" sz="3500" dirty="0" err="1" smtClean="0">
                <a:latin typeface="Times New Roman" pitchFamily="18" charset="0"/>
              </a:rPr>
              <a:t>Đọc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trước</a:t>
            </a:r>
            <a:r>
              <a:rPr lang="en-US" sz="3500" dirty="0" smtClean="0">
                <a:latin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</a:rPr>
              <a:t>bài</a:t>
            </a:r>
            <a:r>
              <a:rPr lang="en-US" sz="3500" dirty="0" smtClean="0">
                <a:latin typeface="Times New Roman" pitchFamily="18" charset="0"/>
              </a:rPr>
              <a:t> 8: </a:t>
            </a:r>
            <a:r>
              <a:rPr lang="en-US" sz="3500" b="1" i="1" dirty="0" smtClean="0">
                <a:latin typeface="Times New Roman" pitchFamily="18" charset="0"/>
              </a:rPr>
              <a:t>TRỌNG LỰC – ĐƠN VỊ LỰC.</a:t>
            </a:r>
          </a:p>
          <a:p>
            <a:endParaRPr lang="en-US" dirty="0">
              <a:latin typeface="Times New Roman" pitchFamily="18" charset="0"/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17/09/2009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Nguyễn Mến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A8211-5C32-4EC5-AFE5-ABF3177AB4B9}" type="slidenum">
              <a:rPr lang="en-US"/>
              <a:pPr/>
              <a:t>12</a:t>
            </a:fld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457200" y="2971800"/>
            <a:ext cx="8229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i="1" dirty="0">
              <a:solidFill>
                <a:srgbClr val="99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Trò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chơi</a:t>
            </a:r>
            <a:r>
              <a:rPr lang="en-US" dirty="0" smtClean="0">
                <a:solidFill>
                  <a:schemeClr val="tx1"/>
                </a:solidFill>
              </a:rPr>
              <a:t>: Ai </a:t>
            </a:r>
            <a:r>
              <a:rPr lang="en-US" dirty="0" err="1" smtClean="0">
                <a:solidFill>
                  <a:schemeClr val="tx1"/>
                </a:solidFill>
              </a:rPr>
              <a:t>nhanh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hơn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Hãy</a:t>
            </a:r>
            <a:r>
              <a:rPr lang="en-US" dirty="0" smtClean="0"/>
              <a:t> </a:t>
            </a:r>
            <a:r>
              <a:rPr lang="en-US" dirty="0" err="1" smtClean="0"/>
              <a:t>nêu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410E-9262-4597-8341-73B8E77DCE37}" type="slidenum">
              <a:rPr lang="en-US"/>
              <a:pPr/>
              <a:t>14</a:t>
            </a:fld>
            <a:endParaRPr lang="en-US"/>
          </a:p>
        </p:txBody>
      </p:sp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304800" y="2438400"/>
            <a:ext cx="8382000" cy="2057400"/>
          </a:xfrm>
          <a:prstGeom prst="parallelogram">
            <a:avLst>
              <a:gd name="adj" fmla="val 101852"/>
            </a:avLst>
          </a:prstGeom>
          <a:solidFill>
            <a:srgbClr val="CCCCFF"/>
          </a:solidFill>
          <a:ln w="19050">
            <a:solidFill>
              <a:srgbClr val="00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 rot="12043484" flipV="1">
            <a:off x="2971800" y="2895600"/>
            <a:ext cx="1524000" cy="1052513"/>
            <a:chOff x="2952" y="1398"/>
            <a:chExt cx="696" cy="570"/>
          </a:xfrm>
        </p:grpSpPr>
        <p:sp>
          <p:nvSpPr>
            <p:cNvPr id="20484" name="Freeform 4"/>
            <p:cNvSpPr>
              <a:spLocks/>
            </p:cNvSpPr>
            <p:nvPr/>
          </p:nvSpPr>
          <p:spPr bwMode="auto">
            <a:xfrm>
              <a:off x="2952" y="1398"/>
              <a:ext cx="610" cy="505"/>
            </a:xfrm>
            <a:custGeom>
              <a:avLst/>
              <a:gdLst/>
              <a:ahLst/>
              <a:cxnLst>
                <a:cxn ang="0">
                  <a:pos x="229" y="274"/>
                </a:cxn>
                <a:cxn ang="0">
                  <a:pos x="191" y="267"/>
                </a:cxn>
                <a:cxn ang="0">
                  <a:pos x="151" y="251"/>
                </a:cxn>
                <a:cxn ang="0">
                  <a:pos x="105" y="220"/>
                </a:cxn>
                <a:cxn ang="0">
                  <a:pos x="68" y="226"/>
                </a:cxn>
                <a:cxn ang="0">
                  <a:pos x="88" y="259"/>
                </a:cxn>
                <a:cxn ang="0">
                  <a:pos x="123" y="312"/>
                </a:cxn>
                <a:cxn ang="0">
                  <a:pos x="175" y="343"/>
                </a:cxn>
                <a:cxn ang="0">
                  <a:pos x="249" y="385"/>
                </a:cxn>
                <a:cxn ang="0">
                  <a:pos x="305" y="399"/>
                </a:cxn>
                <a:cxn ang="0">
                  <a:pos x="335" y="411"/>
                </a:cxn>
                <a:cxn ang="0">
                  <a:pos x="371" y="421"/>
                </a:cxn>
                <a:cxn ang="0">
                  <a:pos x="398" y="433"/>
                </a:cxn>
                <a:cxn ang="0">
                  <a:pos x="435" y="459"/>
                </a:cxn>
                <a:cxn ang="0">
                  <a:pos x="462" y="483"/>
                </a:cxn>
                <a:cxn ang="0">
                  <a:pos x="494" y="500"/>
                </a:cxn>
                <a:cxn ang="0">
                  <a:pos x="506" y="490"/>
                </a:cxn>
                <a:cxn ang="0">
                  <a:pos x="516" y="448"/>
                </a:cxn>
                <a:cxn ang="0">
                  <a:pos x="550" y="404"/>
                </a:cxn>
                <a:cxn ang="0">
                  <a:pos x="581" y="354"/>
                </a:cxn>
                <a:cxn ang="0">
                  <a:pos x="595" y="325"/>
                </a:cxn>
                <a:cxn ang="0">
                  <a:pos x="573" y="304"/>
                </a:cxn>
                <a:cxn ang="0">
                  <a:pos x="541" y="291"/>
                </a:cxn>
                <a:cxn ang="0">
                  <a:pos x="522" y="278"/>
                </a:cxn>
                <a:cxn ang="0">
                  <a:pos x="477" y="190"/>
                </a:cxn>
                <a:cxn ang="0">
                  <a:pos x="441" y="125"/>
                </a:cxn>
                <a:cxn ang="0">
                  <a:pos x="414" y="91"/>
                </a:cxn>
                <a:cxn ang="0">
                  <a:pos x="394" y="55"/>
                </a:cxn>
                <a:cxn ang="0">
                  <a:pos x="373" y="39"/>
                </a:cxn>
                <a:cxn ang="0">
                  <a:pos x="337" y="27"/>
                </a:cxn>
                <a:cxn ang="0">
                  <a:pos x="300" y="17"/>
                </a:cxn>
                <a:cxn ang="0">
                  <a:pos x="252" y="16"/>
                </a:cxn>
                <a:cxn ang="0">
                  <a:pos x="206" y="11"/>
                </a:cxn>
                <a:cxn ang="0">
                  <a:pos x="189" y="6"/>
                </a:cxn>
                <a:cxn ang="0">
                  <a:pos x="146" y="3"/>
                </a:cxn>
                <a:cxn ang="0">
                  <a:pos x="98" y="6"/>
                </a:cxn>
                <a:cxn ang="0">
                  <a:pos x="54" y="5"/>
                </a:cxn>
                <a:cxn ang="0">
                  <a:pos x="12" y="0"/>
                </a:cxn>
                <a:cxn ang="0">
                  <a:pos x="2" y="26"/>
                </a:cxn>
                <a:cxn ang="0">
                  <a:pos x="24" y="44"/>
                </a:cxn>
                <a:cxn ang="0">
                  <a:pos x="72" y="54"/>
                </a:cxn>
                <a:cxn ang="0">
                  <a:pos x="122" y="71"/>
                </a:cxn>
                <a:cxn ang="0">
                  <a:pos x="159" y="72"/>
                </a:cxn>
                <a:cxn ang="0">
                  <a:pos x="195" y="101"/>
                </a:cxn>
                <a:cxn ang="0">
                  <a:pos x="228" y="125"/>
                </a:cxn>
                <a:cxn ang="0">
                  <a:pos x="248" y="149"/>
                </a:cxn>
                <a:cxn ang="0">
                  <a:pos x="267" y="175"/>
                </a:cxn>
                <a:cxn ang="0">
                  <a:pos x="274" y="200"/>
                </a:cxn>
                <a:cxn ang="0">
                  <a:pos x="275" y="241"/>
                </a:cxn>
              </a:cxnLst>
              <a:rect l="0" t="0" r="r" b="b"/>
              <a:pathLst>
                <a:path w="610" h="505">
                  <a:moveTo>
                    <a:pt x="249" y="265"/>
                  </a:moveTo>
                  <a:lnTo>
                    <a:pt x="229" y="274"/>
                  </a:lnTo>
                  <a:lnTo>
                    <a:pt x="214" y="274"/>
                  </a:lnTo>
                  <a:lnTo>
                    <a:pt x="191" y="267"/>
                  </a:lnTo>
                  <a:lnTo>
                    <a:pt x="167" y="265"/>
                  </a:lnTo>
                  <a:lnTo>
                    <a:pt x="151" y="251"/>
                  </a:lnTo>
                  <a:lnTo>
                    <a:pt x="128" y="229"/>
                  </a:lnTo>
                  <a:lnTo>
                    <a:pt x="105" y="220"/>
                  </a:lnTo>
                  <a:lnTo>
                    <a:pt x="82" y="219"/>
                  </a:lnTo>
                  <a:lnTo>
                    <a:pt x="68" y="226"/>
                  </a:lnTo>
                  <a:lnTo>
                    <a:pt x="77" y="239"/>
                  </a:lnTo>
                  <a:lnTo>
                    <a:pt x="88" y="259"/>
                  </a:lnTo>
                  <a:lnTo>
                    <a:pt x="108" y="288"/>
                  </a:lnTo>
                  <a:lnTo>
                    <a:pt x="123" y="312"/>
                  </a:lnTo>
                  <a:lnTo>
                    <a:pt x="152" y="328"/>
                  </a:lnTo>
                  <a:lnTo>
                    <a:pt x="175" y="343"/>
                  </a:lnTo>
                  <a:lnTo>
                    <a:pt x="192" y="353"/>
                  </a:lnTo>
                  <a:lnTo>
                    <a:pt x="249" y="385"/>
                  </a:lnTo>
                  <a:lnTo>
                    <a:pt x="276" y="391"/>
                  </a:lnTo>
                  <a:lnTo>
                    <a:pt x="305" y="399"/>
                  </a:lnTo>
                  <a:lnTo>
                    <a:pt x="320" y="403"/>
                  </a:lnTo>
                  <a:lnTo>
                    <a:pt x="335" y="411"/>
                  </a:lnTo>
                  <a:lnTo>
                    <a:pt x="356" y="416"/>
                  </a:lnTo>
                  <a:lnTo>
                    <a:pt x="371" y="421"/>
                  </a:lnTo>
                  <a:lnTo>
                    <a:pt x="386" y="426"/>
                  </a:lnTo>
                  <a:lnTo>
                    <a:pt x="398" y="433"/>
                  </a:lnTo>
                  <a:lnTo>
                    <a:pt x="416" y="442"/>
                  </a:lnTo>
                  <a:lnTo>
                    <a:pt x="435" y="459"/>
                  </a:lnTo>
                  <a:lnTo>
                    <a:pt x="450" y="471"/>
                  </a:lnTo>
                  <a:lnTo>
                    <a:pt x="462" y="483"/>
                  </a:lnTo>
                  <a:lnTo>
                    <a:pt x="477" y="492"/>
                  </a:lnTo>
                  <a:lnTo>
                    <a:pt x="494" y="500"/>
                  </a:lnTo>
                  <a:lnTo>
                    <a:pt x="504" y="505"/>
                  </a:lnTo>
                  <a:lnTo>
                    <a:pt x="506" y="490"/>
                  </a:lnTo>
                  <a:lnTo>
                    <a:pt x="509" y="475"/>
                  </a:lnTo>
                  <a:lnTo>
                    <a:pt x="516" y="448"/>
                  </a:lnTo>
                  <a:lnTo>
                    <a:pt x="539" y="421"/>
                  </a:lnTo>
                  <a:lnTo>
                    <a:pt x="550" y="404"/>
                  </a:lnTo>
                  <a:lnTo>
                    <a:pt x="571" y="373"/>
                  </a:lnTo>
                  <a:lnTo>
                    <a:pt x="581" y="354"/>
                  </a:lnTo>
                  <a:lnTo>
                    <a:pt x="592" y="338"/>
                  </a:lnTo>
                  <a:lnTo>
                    <a:pt x="595" y="325"/>
                  </a:lnTo>
                  <a:lnTo>
                    <a:pt x="610" y="322"/>
                  </a:lnTo>
                  <a:lnTo>
                    <a:pt x="573" y="304"/>
                  </a:lnTo>
                  <a:lnTo>
                    <a:pt x="561" y="297"/>
                  </a:lnTo>
                  <a:lnTo>
                    <a:pt x="541" y="291"/>
                  </a:lnTo>
                  <a:lnTo>
                    <a:pt x="530" y="285"/>
                  </a:lnTo>
                  <a:lnTo>
                    <a:pt x="522" y="278"/>
                  </a:lnTo>
                  <a:lnTo>
                    <a:pt x="512" y="256"/>
                  </a:lnTo>
                  <a:lnTo>
                    <a:pt x="477" y="190"/>
                  </a:lnTo>
                  <a:lnTo>
                    <a:pt x="460" y="154"/>
                  </a:lnTo>
                  <a:lnTo>
                    <a:pt x="441" y="125"/>
                  </a:lnTo>
                  <a:lnTo>
                    <a:pt x="427" y="110"/>
                  </a:lnTo>
                  <a:lnTo>
                    <a:pt x="414" y="91"/>
                  </a:lnTo>
                  <a:lnTo>
                    <a:pt x="404" y="74"/>
                  </a:lnTo>
                  <a:lnTo>
                    <a:pt x="394" y="55"/>
                  </a:lnTo>
                  <a:lnTo>
                    <a:pt x="385" y="44"/>
                  </a:lnTo>
                  <a:lnTo>
                    <a:pt x="373" y="39"/>
                  </a:lnTo>
                  <a:lnTo>
                    <a:pt x="350" y="35"/>
                  </a:lnTo>
                  <a:lnTo>
                    <a:pt x="337" y="27"/>
                  </a:lnTo>
                  <a:lnTo>
                    <a:pt x="321" y="17"/>
                  </a:lnTo>
                  <a:lnTo>
                    <a:pt x="300" y="17"/>
                  </a:lnTo>
                  <a:lnTo>
                    <a:pt x="273" y="21"/>
                  </a:lnTo>
                  <a:lnTo>
                    <a:pt x="252" y="16"/>
                  </a:lnTo>
                  <a:lnTo>
                    <a:pt x="228" y="24"/>
                  </a:lnTo>
                  <a:lnTo>
                    <a:pt x="206" y="11"/>
                  </a:lnTo>
                  <a:lnTo>
                    <a:pt x="194" y="8"/>
                  </a:lnTo>
                  <a:lnTo>
                    <a:pt x="189" y="6"/>
                  </a:lnTo>
                  <a:lnTo>
                    <a:pt x="171" y="3"/>
                  </a:lnTo>
                  <a:lnTo>
                    <a:pt x="146" y="3"/>
                  </a:lnTo>
                  <a:lnTo>
                    <a:pt x="117" y="3"/>
                  </a:lnTo>
                  <a:lnTo>
                    <a:pt x="98" y="6"/>
                  </a:lnTo>
                  <a:lnTo>
                    <a:pt x="75" y="5"/>
                  </a:lnTo>
                  <a:lnTo>
                    <a:pt x="54" y="5"/>
                  </a:lnTo>
                  <a:lnTo>
                    <a:pt x="33" y="2"/>
                  </a:lnTo>
                  <a:lnTo>
                    <a:pt x="12" y="0"/>
                  </a:lnTo>
                  <a:lnTo>
                    <a:pt x="0" y="9"/>
                  </a:lnTo>
                  <a:lnTo>
                    <a:pt x="2" y="26"/>
                  </a:lnTo>
                  <a:lnTo>
                    <a:pt x="9" y="35"/>
                  </a:lnTo>
                  <a:lnTo>
                    <a:pt x="24" y="44"/>
                  </a:lnTo>
                  <a:lnTo>
                    <a:pt x="44" y="51"/>
                  </a:lnTo>
                  <a:lnTo>
                    <a:pt x="72" y="54"/>
                  </a:lnTo>
                  <a:lnTo>
                    <a:pt x="101" y="65"/>
                  </a:lnTo>
                  <a:lnTo>
                    <a:pt x="122" y="71"/>
                  </a:lnTo>
                  <a:lnTo>
                    <a:pt x="140" y="71"/>
                  </a:lnTo>
                  <a:lnTo>
                    <a:pt x="159" y="72"/>
                  </a:lnTo>
                  <a:lnTo>
                    <a:pt x="177" y="87"/>
                  </a:lnTo>
                  <a:lnTo>
                    <a:pt x="195" y="101"/>
                  </a:lnTo>
                  <a:lnTo>
                    <a:pt x="209" y="113"/>
                  </a:lnTo>
                  <a:lnTo>
                    <a:pt x="228" y="125"/>
                  </a:lnTo>
                  <a:lnTo>
                    <a:pt x="236" y="132"/>
                  </a:lnTo>
                  <a:lnTo>
                    <a:pt x="248" y="149"/>
                  </a:lnTo>
                  <a:lnTo>
                    <a:pt x="259" y="158"/>
                  </a:lnTo>
                  <a:lnTo>
                    <a:pt x="267" y="175"/>
                  </a:lnTo>
                  <a:lnTo>
                    <a:pt x="274" y="188"/>
                  </a:lnTo>
                  <a:lnTo>
                    <a:pt x="274" y="200"/>
                  </a:lnTo>
                  <a:lnTo>
                    <a:pt x="277" y="218"/>
                  </a:lnTo>
                  <a:lnTo>
                    <a:pt x="275" y="241"/>
                  </a:lnTo>
                  <a:lnTo>
                    <a:pt x="249" y="265"/>
                  </a:lnTo>
                  <a:close/>
                </a:path>
              </a:pathLst>
            </a:custGeom>
            <a:solidFill>
              <a:srgbClr val="FFBFB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85" name="Freeform 5"/>
            <p:cNvSpPr>
              <a:spLocks/>
            </p:cNvSpPr>
            <p:nvPr/>
          </p:nvSpPr>
          <p:spPr bwMode="auto">
            <a:xfrm>
              <a:off x="3140" y="1402"/>
              <a:ext cx="106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" y="28"/>
                </a:cxn>
                <a:cxn ang="0">
                  <a:pos x="106" y="58"/>
                </a:cxn>
              </a:cxnLst>
              <a:rect l="0" t="0" r="r" b="b"/>
              <a:pathLst>
                <a:path w="106" h="58">
                  <a:moveTo>
                    <a:pt x="0" y="0"/>
                  </a:moveTo>
                  <a:lnTo>
                    <a:pt x="53" y="28"/>
                  </a:lnTo>
                  <a:lnTo>
                    <a:pt x="106" y="5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86" name="Freeform 6"/>
            <p:cNvSpPr>
              <a:spLocks/>
            </p:cNvSpPr>
            <p:nvPr/>
          </p:nvSpPr>
          <p:spPr bwMode="auto">
            <a:xfrm rot="-1242821">
              <a:off x="3037" y="1616"/>
              <a:ext cx="15" cy="48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53" y="52"/>
                </a:cxn>
                <a:cxn ang="0">
                  <a:pos x="69" y="83"/>
                </a:cxn>
                <a:cxn ang="0">
                  <a:pos x="70" y="113"/>
                </a:cxn>
                <a:cxn ang="0">
                  <a:pos x="58" y="140"/>
                </a:cxn>
                <a:cxn ang="0">
                  <a:pos x="27" y="158"/>
                </a:cxn>
                <a:cxn ang="0">
                  <a:pos x="0" y="169"/>
                </a:cxn>
              </a:cxnLst>
              <a:rect l="0" t="0" r="r" b="b"/>
              <a:pathLst>
                <a:path w="70" h="169">
                  <a:moveTo>
                    <a:pt x="23" y="0"/>
                  </a:moveTo>
                  <a:lnTo>
                    <a:pt x="53" y="52"/>
                  </a:lnTo>
                  <a:lnTo>
                    <a:pt x="69" y="83"/>
                  </a:lnTo>
                  <a:lnTo>
                    <a:pt x="70" y="113"/>
                  </a:lnTo>
                  <a:lnTo>
                    <a:pt x="58" y="140"/>
                  </a:lnTo>
                  <a:lnTo>
                    <a:pt x="27" y="158"/>
                  </a:lnTo>
                  <a:lnTo>
                    <a:pt x="0" y="16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87" name="Freeform 7"/>
            <p:cNvSpPr>
              <a:spLocks/>
            </p:cNvSpPr>
            <p:nvPr/>
          </p:nvSpPr>
          <p:spPr bwMode="auto">
            <a:xfrm rot="20151268">
              <a:off x="3112" y="1454"/>
              <a:ext cx="6" cy="17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2" y="9"/>
                </a:cxn>
                <a:cxn ang="0">
                  <a:pos x="0" y="17"/>
                </a:cxn>
              </a:cxnLst>
              <a:rect l="0" t="0" r="r" b="b"/>
              <a:pathLst>
                <a:path w="6" h="17">
                  <a:moveTo>
                    <a:pt x="6" y="0"/>
                  </a:moveTo>
                  <a:lnTo>
                    <a:pt x="2" y="9"/>
                  </a:lnTo>
                  <a:lnTo>
                    <a:pt x="0" y="17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88" name="Freeform 8"/>
            <p:cNvSpPr>
              <a:spLocks/>
            </p:cNvSpPr>
            <p:nvPr/>
          </p:nvSpPr>
          <p:spPr bwMode="auto">
            <a:xfrm rot="-996419">
              <a:off x="3023" y="1438"/>
              <a:ext cx="3" cy="14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7"/>
                </a:cxn>
                <a:cxn ang="0">
                  <a:pos x="0" y="14"/>
                </a:cxn>
              </a:cxnLst>
              <a:rect l="0" t="0" r="r" b="b"/>
              <a:pathLst>
                <a:path w="3" h="14">
                  <a:moveTo>
                    <a:pt x="3" y="0"/>
                  </a:move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 rot="12375108">
              <a:off x="3406" y="1698"/>
              <a:ext cx="242" cy="270"/>
              <a:chOff x="2457" y="2549"/>
              <a:chExt cx="557" cy="547"/>
            </a:xfrm>
          </p:grpSpPr>
          <p:sp>
            <p:nvSpPr>
              <p:cNvPr id="20490" name="Freeform 10"/>
              <p:cNvSpPr>
                <a:spLocks/>
              </p:cNvSpPr>
              <p:nvPr/>
            </p:nvSpPr>
            <p:spPr bwMode="auto">
              <a:xfrm>
                <a:off x="2457" y="2549"/>
                <a:ext cx="557" cy="547"/>
              </a:xfrm>
              <a:custGeom>
                <a:avLst/>
                <a:gdLst/>
                <a:ahLst/>
                <a:cxnLst>
                  <a:cxn ang="0">
                    <a:pos x="1112" y="140"/>
                  </a:cxn>
                  <a:cxn ang="0">
                    <a:pos x="1056" y="271"/>
                  </a:cxn>
                  <a:cxn ang="0">
                    <a:pos x="1017" y="373"/>
                  </a:cxn>
                  <a:cxn ang="0">
                    <a:pos x="971" y="476"/>
                  </a:cxn>
                  <a:cxn ang="0">
                    <a:pos x="943" y="588"/>
                  </a:cxn>
                  <a:cxn ang="0">
                    <a:pos x="924" y="702"/>
                  </a:cxn>
                  <a:cxn ang="0">
                    <a:pos x="905" y="814"/>
                  </a:cxn>
                  <a:cxn ang="0">
                    <a:pos x="905" y="916"/>
                  </a:cxn>
                  <a:cxn ang="0">
                    <a:pos x="905" y="1001"/>
                  </a:cxn>
                  <a:cxn ang="0">
                    <a:pos x="905" y="1038"/>
                  </a:cxn>
                  <a:cxn ang="0">
                    <a:pos x="242" y="1094"/>
                  </a:cxn>
                  <a:cxn ang="0">
                    <a:pos x="130" y="448"/>
                  </a:cxn>
                  <a:cxn ang="0">
                    <a:pos x="28" y="65"/>
                  </a:cxn>
                  <a:cxn ang="0">
                    <a:pos x="0" y="0"/>
                  </a:cxn>
                  <a:cxn ang="0">
                    <a:pos x="420" y="75"/>
                  </a:cxn>
                  <a:cxn ang="0">
                    <a:pos x="765" y="103"/>
                  </a:cxn>
                  <a:cxn ang="0">
                    <a:pos x="989" y="103"/>
                  </a:cxn>
                  <a:cxn ang="0">
                    <a:pos x="1112" y="140"/>
                  </a:cxn>
                </a:cxnLst>
                <a:rect l="0" t="0" r="r" b="b"/>
                <a:pathLst>
                  <a:path w="1112" h="1094">
                    <a:moveTo>
                      <a:pt x="1112" y="140"/>
                    </a:moveTo>
                    <a:lnTo>
                      <a:pt x="1056" y="271"/>
                    </a:lnTo>
                    <a:lnTo>
                      <a:pt x="1017" y="373"/>
                    </a:lnTo>
                    <a:lnTo>
                      <a:pt x="971" y="476"/>
                    </a:lnTo>
                    <a:lnTo>
                      <a:pt x="943" y="588"/>
                    </a:lnTo>
                    <a:lnTo>
                      <a:pt x="924" y="702"/>
                    </a:lnTo>
                    <a:lnTo>
                      <a:pt x="905" y="814"/>
                    </a:lnTo>
                    <a:lnTo>
                      <a:pt x="905" y="916"/>
                    </a:lnTo>
                    <a:lnTo>
                      <a:pt x="905" y="1001"/>
                    </a:lnTo>
                    <a:lnTo>
                      <a:pt x="905" y="1038"/>
                    </a:lnTo>
                    <a:lnTo>
                      <a:pt x="242" y="1094"/>
                    </a:lnTo>
                    <a:lnTo>
                      <a:pt x="130" y="448"/>
                    </a:lnTo>
                    <a:lnTo>
                      <a:pt x="28" y="65"/>
                    </a:lnTo>
                    <a:lnTo>
                      <a:pt x="0" y="0"/>
                    </a:lnTo>
                    <a:lnTo>
                      <a:pt x="420" y="75"/>
                    </a:lnTo>
                    <a:lnTo>
                      <a:pt x="765" y="103"/>
                    </a:lnTo>
                    <a:lnTo>
                      <a:pt x="989" y="103"/>
                    </a:lnTo>
                    <a:lnTo>
                      <a:pt x="1112" y="140"/>
                    </a:lnTo>
                    <a:close/>
                  </a:path>
                </a:pathLst>
              </a:custGeom>
              <a:solidFill>
                <a:srgbClr val="5F7FFF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1" name="Oval 11"/>
              <p:cNvSpPr>
                <a:spLocks noChangeArrowheads="1"/>
              </p:cNvSpPr>
              <p:nvPr/>
            </p:nvSpPr>
            <p:spPr bwMode="auto">
              <a:xfrm>
                <a:off x="2793" y="2961"/>
                <a:ext cx="61" cy="7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492" name="Freeform 12"/>
            <p:cNvSpPr>
              <a:spLocks/>
            </p:cNvSpPr>
            <p:nvPr/>
          </p:nvSpPr>
          <p:spPr bwMode="auto">
            <a:xfrm rot="15712181">
              <a:off x="3109" y="1667"/>
              <a:ext cx="13" cy="9"/>
            </a:xfrm>
            <a:custGeom>
              <a:avLst/>
              <a:gdLst/>
              <a:ahLst/>
              <a:cxnLst>
                <a:cxn ang="0">
                  <a:pos x="55" y="33"/>
                </a:cxn>
                <a:cxn ang="0">
                  <a:pos x="26" y="22"/>
                </a:cxn>
                <a:cxn ang="0">
                  <a:pos x="7" y="8"/>
                </a:cxn>
                <a:cxn ang="0">
                  <a:pos x="0" y="0"/>
                </a:cxn>
              </a:cxnLst>
              <a:rect l="0" t="0" r="r" b="b"/>
              <a:pathLst>
                <a:path w="55" h="33">
                  <a:moveTo>
                    <a:pt x="55" y="33"/>
                  </a:moveTo>
                  <a:lnTo>
                    <a:pt x="26" y="22"/>
                  </a:lnTo>
                  <a:lnTo>
                    <a:pt x="7" y="8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Freeform 13"/>
            <p:cNvSpPr>
              <a:spLocks/>
            </p:cNvSpPr>
            <p:nvPr/>
          </p:nvSpPr>
          <p:spPr bwMode="auto">
            <a:xfrm rot="-487818">
              <a:off x="3226" y="1413"/>
              <a:ext cx="4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" y="8"/>
                </a:cxn>
                <a:cxn ang="0">
                  <a:pos x="53" y="34"/>
                </a:cxn>
              </a:cxnLst>
              <a:rect l="0" t="0" r="r" b="b"/>
              <a:pathLst>
                <a:path w="53" h="34">
                  <a:moveTo>
                    <a:pt x="0" y="0"/>
                  </a:moveTo>
                  <a:lnTo>
                    <a:pt x="17" y="8"/>
                  </a:lnTo>
                  <a:lnTo>
                    <a:pt x="53" y="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Freeform 14"/>
            <p:cNvSpPr>
              <a:spLocks/>
            </p:cNvSpPr>
            <p:nvPr/>
          </p:nvSpPr>
          <p:spPr bwMode="auto">
            <a:xfrm>
              <a:off x="2956" y="1405"/>
              <a:ext cx="40" cy="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6" y="6"/>
                </a:cxn>
                <a:cxn ang="0">
                  <a:pos x="25" y="7"/>
                </a:cxn>
                <a:cxn ang="0">
                  <a:pos x="33" y="5"/>
                </a:cxn>
                <a:cxn ang="0">
                  <a:pos x="40" y="0"/>
                </a:cxn>
              </a:cxnLst>
              <a:rect l="0" t="0" r="r" b="b"/>
              <a:pathLst>
                <a:path w="40" h="7">
                  <a:moveTo>
                    <a:pt x="0" y="4"/>
                  </a:moveTo>
                  <a:lnTo>
                    <a:pt x="16" y="6"/>
                  </a:lnTo>
                  <a:lnTo>
                    <a:pt x="25" y="7"/>
                  </a:lnTo>
                  <a:lnTo>
                    <a:pt x="33" y="5"/>
                  </a:lnTo>
                  <a:lnTo>
                    <a:pt x="4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7239000" y="3581400"/>
            <a:ext cx="16764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4343400" y="2971800"/>
            <a:ext cx="1981200" cy="914400"/>
            <a:chOff x="3168" y="2448"/>
            <a:chExt cx="1248" cy="576"/>
          </a:xfrm>
        </p:grpSpPr>
        <p:sp>
          <p:nvSpPr>
            <p:cNvPr id="20497" name="AutoShape 17"/>
            <p:cNvSpPr>
              <a:spLocks noChangeArrowheads="1"/>
            </p:cNvSpPr>
            <p:nvPr/>
          </p:nvSpPr>
          <p:spPr bwMode="auto">
            <a:xfrm>
              <a:off x="3168" y="2448"/>
              <a:ext cx="1248" cy="480"/>
            </a:xfrm>
            <a:prstGeom prst="cube">
              <a:avLst>
                <a:gd name="adj" fmla="val 5479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8" name="Oval 18"/>
            <p:cNvSpPr>
              <a:spLocks noChangeArrowheads="1"/>
            </p:cNvSpPr>
            <p:nvPr/>
          </p:nvSpPr>
          <p:spPr bwMode="auto">
            <a:xfrm>
              <a:off x="3312" y="27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Oval 19"/>
            <p:cNvSpPr>
              <a:spLocks noChangeArrowheads="1"/>
            </p:cNvSpPr>
            <p:nvPr/>
          </p:nvSpPr>
          <p:spPr bwMode="auto">
            <a:xfrm>
              <a:off x="3744" y="27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1524000" y="11430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1:</a:t>
            </a:r>
            <a:endParaRPr lang="en-US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2" name="Oval 22"/>
          <p:cNvSpPr>
            <a:spLocks noChangeArrowheads="1"/>
          </p:cNvSpPr>
          <p:nvPr/>
        </p:nvSpPr>
        <p:spPr bwMode="auto">
          <a:xfrm rot="2406661" flipH="1">
            <a:off x="6705600" y="2819400"/>
            <a:ext cx="533400" cy="1447800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0503" name="Oval 23"/>
          <p:cNvSpPr>
            <a:spLocks noChangeArrowheads="1"/>
          </p:cNvSpPr>
          <p:nvPr/>
        </p:nvSpPr>
        <p:spPr bwMode="auto">
          <a:xfrm rot="2361431" flipH="1">
            <a:off x="6248400" y="2743200"/>
            <a:ext cx="990600" cy="1447800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457200" y="4648200"/>
            <a:ext cx="838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 dirty="0" err="1" smtClean="0">
                <a:latin typeface="Comic Sans MS" pitchFamily="66" charset="0"/>
              </a:rPr>
              <a:t>Lực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mà</a:t>
            </a: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xe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tác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dụng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lên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lò</a:t>
            </a:r>
            <a:r>
              <a:rPr lang="en-US" sz="2800" b="1" dirty="0" smtClean="0">
                <a:latin typeface="Comic Sans MS" pitchFamily="66" charset="0"/>
              </a:rPr>
              <a:t> xo </a:t>
            </a:r>
            <a:r>
              <a:rPr lang="en-US" sz="2800" b="1" dirty="0" err="1" smtClean="0">
                <a:latin typeface="Comic Sans MS" pitchFamily="66" charset="0"/>
              </a:rPr>
              <a:t>lá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tròn</a:t>
            </a:r>
            <a:r>
              <a:rPr lang="en-US" sz="2800" b="1" dirty="0" smtClean="0">
                <a:latin typeface="Comic Sans MS" pitchFamily="66" charset="0"/>
              </a:rPr>
              <a:t>?</a:t>
            </a:r>
            <a:endParaRPr lang="en-US" sz="28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10405E-6 L 0.09167 -0.0099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-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96532E-6 L 0.09167 -1.96532E-6 " pathEditMode="fixed" rAng="0" ptsTypes="AA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3" presetClass="exit" presetSubtype="28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200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2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2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2" grpId="0" animBg="1"/>
      <p:bldP spid="20503" grpId="0" animBg="1"/>
      <p:bldP spid="2050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istrator.FXRZAIL97QFNGHP\Desktop\Gameshow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28600"/>
            <a:ext cx="6985000" cy="5238750"/>
          </a:xfrm>
          <a:prstGeom prst="rect">
            <a:avLst/>
          </a:prstGeom>
          <a:noFill/>
        </p:spPr>
      </p:pic>
      <p:sp>
        <p:nvSpPr>
          <p:cNvPr id="3" name="Text Box 60"/>
          <p:cNvSpPr txBox="1">
            <a:spLocks noChangeArrowheads="1"/>
          </p:cNvSpPr>
          <p:nvPr/>
        </p:nvSpPr>
        <p:spPr bwMode="auto">
          <a:xfrm>
            <a:off x="3352800" y="5867400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err="1" smtClean="0">
                <a:latin typeface="Comic Sans MS" pitchFamily="66" charset="0"/>
              </a:rPr>
              <a:t>Câu</a:t>
            </a:r>
            <a:r>
              <a:rPr lang="en-US" sz="2800" dirty="0" smtClean="0">
                <a:latin typeface="Comic Sans MS" pitchFamily="66" charset="0"/>
              </a:rPr>
              <a:t> 2: </a:t>
            </a:r>
            <a:r>
              <a:rPr lang="en-US" sz="2800" dirty="0" err="1" smtClean="0">
                <a:latin typeface="Comic Sans MS" pitchFamily="66" charset="0"/>
              </a:rPr>
              <a:t>Lực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đập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 smtClean="0">
                <a:latin typeface="Comic Sans MS" pitchFamily="66" charset="0"/>
              </a:rPr>
              <a:t>niêu</a:t>
            </a:r>
            <a:r>
              <a:rPr lang="en-US" sz="2800" dirty="0" smtClean="0">
                <a:latin typeface="Comic Sans MS" pitchFamily="66" charset="0"/>
              </a:rPr>
              <a:t>?</a:t>
            </a:r>
            <a:r>
              <a:rPr lang="en-US" dirty="0" smtClean="0">
                <a:latin typeface="Comic Sans MS" pitchFamily="66" charset="0"/>
              </a:rPr>
              <a:t> 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981200" y="762000"/>
          <a:ext cx="4837113" cy="4953000"/>
        </p:xfrm>
        <a:graphic>
          <a:graphicData uri="http://schemas.openxmlformats.org/presentationml/2006/ole">
            <p:oleObj spid="_x0000_s2050" r:id="rId3" imgW="3153215" imgH="3228571" progId="">
              <p:embed/>
            </p:oleObj>
          </a:graphicData>
        </a:graphic>
      </p:graphicFrame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1524000" y="3810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  <a:endParaRPr lang="en-US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24"/>
          <p:cNvSpPr txBox="1">
            <a:spLocks noChangeArrowheads="1"/>
          </p:cNvSpPr>
          <p:nvPr/>
        </p:nvSpPr>
        <p:spPr bwMode="auto">
          <a:xfrm>
            <a:off x="457200" y="5867400"/>
            <a:ext cx="838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 dirty="0" err="1" smtClean="0">
                <a:latin typeface="Comic Sans MS" pitchFamily="66" charset="0"/>
              </a:rPr>
              <a:t>Lực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>
                <a:latin typeface="Comic Sans MS" pitchFamily="66" charset="0"/>
              </a:rPr>
              <a:t>mà</a:t>
            </a:r>
            <a:r>
              <a:rPr lang="en-US" sz="2800" b="1" dirty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em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bé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tác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dụng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lên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tấm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r>
              <a:rPr lang="en-US" sz="2800" b="1" dirty="0" err="1" smtClean="0">
                <a:latin typeface="Comic Sans MS" pitchFamily="66" charset="0"/>
              </a:rPr>
              <a:t>ván</a:t>
            </a:r>
            <a:r>
              <a:rPr lang="en-US" sz="2800" b="1" dirty="0" smtClean="0">
                <a:latin typeface="Comic Sans MS" pitchFamily="66" charset="0"/>
              </a:rPr>
              <a:t>?</a:t>
            </a:r>
            <a:endParaRPr lang="en-US" sz="28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8447C2-EF61-4E27-907E-EE0BFC4046D4}" type="slidenum">
              <a:rPr lang="en-US"/>
              <a:pPr/>
              <a:t>17</a:t>
            </a:fld>
            <a:endParaRPr lang="en-US" dirty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 rot="5522162" flipV="1">
            <a:off x="2351088" y="2435225"/>
            <a:ext cx="1593850" cy="1295400"/>
            <a:chOff x="3629" y="1412"/>
            <a:chExt cx="715" cy="625"/>
          </a:xfrm>
        </p:grpSpPr>
        <p:sp>
          <p:nvSpPr>
            <p:cNvPr id="23555" name="Freeform 3"/>
            <p:cNvSpPr>
              <a:spLocks/>
            </p:cNvSpPr>
            <p:nvPr/>
          </p:nvSpPr>
          <p:spPr bwMode="auto">
            <a:xfrm rot="-4297710">
              <a:off x="3647" y="1479"/>
              <a:ext cx="610" cy="505"/>
            </a:xfrm>
            <a:custGeom>
              <a:avLst/>
              <a:gdLst/>
              <a:ahLst/>
              <a:cxnLst>
                <a:cxn ang="0">
                  <a:pos x="229" y="274"/>
                </a:cxn>
                <a:cxn ang="0">
                  <a:pos x="191" y="267"/>
                </a:cxn>
                <a:cxn ang="0">
                  <a:pos x="151" y="251"/>
                </a:cxn>
                <a:cxn ang="0">
                  <a:pos x="105" y="220"/>
                </a:cxn>
                <a:cxn ang="0">
                  <a:pos x="68" y="226"/>
                </a:cxn>
                <a:cxn ang="0">
                  <a:pos x="88" y="259"/>
                </a:cxn>
                <a:cxn ang="0">
                  <a:pos x="123" y="312"/>
                </a:cxn>
                <a:cxn ang="0">
                  <a:pos x="175" y="343"/>
                </a:cxn>
                <a:cxn ang="0">
                  <a:pos x="249" y="385"/>
                </a:cxn>
                <a:cxn ang="0">
                  <a:pos x="305" y="399"/>
                </a:cxn>
                <a:cxn ang="0">
                  <a:pos x="335" y="411"/>
                </a:cxn>
                <a:cxn ang="0">
                  <a:pos x="371" y="421"/>
                </a:cxn>
                <a:cxn ang="0">
                  <a:pos x="398" y="433"/>
                </a:cxn>
                <a:cxn ang="0">
                  <a:pos x="435" y="459"/>
                </a:cxn>
                <a:cxn ang="0">
                  <a:pos x="462" y="483"/>
                </a:cxn>
                <a:cxn ang="0">
                  <a:pos x="494" y="500"/>
                </a:cxn>
                <a:cxn ang="0">
                  <a:pos x="506" y="490"/>
                </a:cxn>
                <a:cxn ang="0">
                  <a:pos x="516" y="448"/>
                </a:cxn>
                <a:cxn ang="0">
                  <a:pos x="550" y="404"/>
                </a:cxn>
                <a:cxn ang="0">
                  <a:pos x="581" y="354"/>
                </a:cxn>
                <a:cxn ang="0">
                  <a:pos x="595" y="325"/>
                </a:cxn>
                <a:cxn ang="0">
                  <a:pos x="573" y="304"/>
                </a:cxn>
                <a:cxn ang="0">
                  <a:pos x="541" y="291"/>
                </a:cxn>
                <a:cxn ang="0">
                  <a:pos x="522" y="278"/>
                </a:cxn>
                <a:cxn ang="0">
                  <a:pos x="477" y="190"/>
                </a:cxn>
                <a:cxn ang="0">
                  <a:pos x="441" y="125"/>
                </a:cxn>
                <a:cxn ang="0">
                  <a:pos x="414" y="91"/>
                </a:cxn>
                <a:cxn ang="0">
                  <a:pos x="394" y="55"/>
                </a:cxn>
                <a:cxn ang="0">
                  <a:pos x="373" y="39"/>
                </a:cxn>
                <a:cxn ang="0">
                  <a:pos x="337" y="27"/>
                </a:cxn>
                <a:cxn ang="0">
                  <a:pos x="300" y="17"/>
                </a:cxn>
                <a:cxn ang="0">
                  <a:pos x="252" y="16"/>
                </a:cxn>
                <a:cxn ang="0">
                  <a:pos x="206" y="11"/>
                </a:cxn>
                <a:cxn ang="0">
                  <a:pos x="189" y="6"/>
                </a:cxn>
                <a:cxn ang="0">
                  <a:pos x="146" y="3"/>
                </a:cxn>
                <a:cxn ang="0">
                  <a:pos x="98" y="6"/>
                </a:cxn>
                <a:cxn ang="0">
                  <a:pos x="54" y="5"/>
                </a:cxn>
                <a:cxn ang="0">
                  <a:pos x="12" y="0"/>
                </a:cxn>
                <a:cxn ang="0">
                  <a:pos x="2" y="26"/>
                </a:cxn>
                <a:cxn ang="0">
                  <a:pos x="24" y="44"/>
                </a:cxn>
                <a:cxn ang="0">
                  <a:pos x="72" y="54"/>
                </a:cxn>
                <a:cxn ang="0">
                  <a:pos x="122" y="71"/>
                </a:cxn>
                <a:cxn ang="0">
                  <a:pos x="159" y="72"/>
                </a:cxn>
                <a:cxn ang="0">
                  <a:pos x="195" y="101"/>
                </a:cxn>
                <a:cxn ang="0">
                  <a:pos x="228" y="125"/>
                </a:cxn>
                <a:cxn ang="0">
                  <a:pos x="248" y="149"/>
                </a:cxn>
                <a:cxn ang="0">
                  <a:pos x="267" y="175"/>
                </a:cxn>
                <a:cxn ang="0">
                  <a:pos x="274" y="200"/>
                </a:cxn>
                <a:cxn ang="0">
                  <a:pos x="275" y="241"/>
                </a:cxn>
              </a:cxnLst>
              <a:rect l="0" t="0" r="r" b="b"/>
              <a:pathLst>
                <a:path w="610" h="505">
                  <a:moveTo>
                    <a:pt x="249" y="265"/>
                  </a:moveTo>
                  <a:lnTo>
                    <a:pt x="229" y="274"/>
                  </a:lnTo>
                  <a:lnTo>
                    <a:pt x="214" y="274"/>
                  </a:lnTo>
                  <a:lnTo>
                    <a:pt x="191" y="267"/>
                  </a:lnTo>
                  <a:lnTo>
                    <a:pt x="167" y="265"/>
                  </a:lnTo>
                  <a:lnTo>
                    <a:pt x="151" y="251"/>
                  </a:lnTo>
                  <a:lnTo>
                    <a:pt x="128" y="229"/>
                  </a:lnTo>
                  <a:lnTo>
                    <a:pt x="105" y="220"/>
                  </a:lnTo>
                  <a:lnTo>
                    <a:pt x="82" y="219"/>
                  </a:lnTo>
                  <a:lnTo>
                    <a:pt x="68" y="226"/>
                  </a:lnTo>
                  <a:lnTo>
                    <a:pt x="77" y="239"/>
                  </a:lnTo>
                  <a:lnTo>
                    <a:pt x="88" y="259"/>
                  </a:lnTo>
                  <a:lnTo>
                    <a:pt x="108" y="288"/>
                  </a:lnTo>
                  <a:lnTo>
                    <a:pt x="123" y="312"/>
                  </a:lnTo>
                  <a:lnTo>
                    <a:pt x="152" y="328"/>
                  </a:lnTo>
                  <a:lnTo>
                    <a:pt x="175" y="343"/>
                  </a:lnTo>
                  <a:lnTo>
                    <a:pt x="192" y="353"/>
                  </a:lnTo>
                  <a:lnTo>
                    <a:pt x="249" y="385"/>
                  </a:lnTo>
                  <a:lnTo>
                    <a:pt x="276" y="391"/>
                  </a:lnTo>
                  <a:lnTo>
                    <a:pt x="305" y="399"/>
                  </a:lnTo>
                  <a:lnTo>
                    <a:pt x="320" y="403"/>
                  </a:lnTo>
                  <a:lnTo>
                    <a:pt x="335" y="411"/>
                  </a:lnTo>
                  <a:lnTo>
                    <a:pt x="356" y="416"/>
                  </a:lnTo>
                  <a:lnTo>
                    <a:pt x="371" y="421"/>
                  </a:lnTo>
                  <a:lnTo>
                    <a:pt x="386" y="426"/>
                  </a:lnTo>
                  <a:lnTo>
                    <a:pt x="398" y="433"/>
                  </a:lnTo>
                  <a:lnTo>
                    <a:pt x="416" y="442"/>
                  </a:lnTo>
                  <a:lnTo>
                    <a:pt x="435" y="459"/>
                  </a:lnTo>
                  <a:lnTo>
                    <a:pt x="450" y="471"/>
                  </a:lnTo>
                  <a:lnTo>
                    <a:pt x="462" y="483"/>
                  </a:lnTo>
                  <a:lnTo>
                    <a:pt x="477" y="492"/>
                  </a:lnTo>
                  <a:lnTo>
                    <a:pt x="494" y="500"/>
                  </a:lnTo>
                  <a:lnTo>
                    <a:pt x="504" y="505"/>
                  </a:lnTo>
                  <a:lnTo>
                    <a:pt x="506" y="490"/>
                  </a:lnTo>
                  <a:lnTo>
                    <a:pt x="509" y="475"/>
                  </a:lnTo>
                  <a:lnTo>
                    <a:pt x="516" y="448"/>
                  </a:lnTo>
                  <a:lnTo>
                    <a:pt x="539" y="421"/>
                  </a:lnTo>
                  <a:lnTo>
                    <a:pt x="550" y="404"/>
                  </a:lnTo>
                  <a:lnTo>
                    <a:pt x="571" y="373"/>
                  </a:lnTo>
                  <a:lnTo>
                    <a:pt x="581" y="354"/>
                  </a:lnTo>
                  <a:lnTo>
                    <a:pt x="592" y="338"/>
                  </a:lnTo>
                  <a:lnTo>
                    <a:pt x="595" y="325"/>
                  </a:lnTo>
                  <a:lnTo>
                    <a:pt x="610" y="322"/>
                  </a:lnTo>
                  <a:lnTo>
                    <a:pt x="573" y="304"/>
                  </a:lnTo>
                  <a:lnTo>
                    <a:pt x="561" y="297"/>
                  </a:lnTo>
                  <a:lnTo>
                    <a:pt x="541" y="291"/>
                  </a:lnTo>
                  <a:lnTo>
                    <a:pt x="530" y="285"/>
                  </a:lnTo>
                  <a:lnTo>
                    <a:pt x="522" y="278"/>
                  </a:lnTo>
                  <a:lnTo>
                    <a:pt x="512" y="256"/>
                  </a:lnTo>
                  <a:lnTo>
                    <a:pt x="477" y="190"/>
                  </a:lnTo>
                  <a:lnTo>
                    <a:pt x="460" y="154"/>
                  </a:lnTo>
                  <a:lnTo>
                    <a:pt x="441" y="125"/>
                  </a:lnTo>
                  <a:lnTo>
                    <a:pt x="427" y="110"/>
                  </a:lnTo>
                  <a:lnTo>
                    <a:pt x="414" y="91"/>
                  </a:lnTo>
                  <a:lnTo>
                    <a:pt x="404" y="74"/>
                  </a:lnTo>
                  <a:lnTo>
                    <a:pt x="394" y="55"/>
                  </a:lnTo>
                  <a:lnTo>
                    <a:pt x="385" y="44"/>
                  </a:lnTo>
                  <a:lnTo>
                    <a:pt x="373" y="39"/>
                  </a:lnTo>
                  <a:lnTo>
                    <a:pt x="350" y="35"/>
                  </a:lnTo>
                  <a:lnTo>
                    <a:pt x="337" y="27"/>
                  </a:lnTo>
                  <a:lnTo>
                    <a:pt x="321" y="17"/>
                  </a:lnTo>
                  <a:lnTo>
                    <a:pt x="300" y="17"/>
                  </a:lnTo>
                  <a:lnTo>
                    <a:pt x="273" y="21"/>
                  </a:lnTo>
                  <a:lnTo>
                    <a:pt x="252" y="16"/>
                  </a:lnTo>
                  <a:lnTo>
                    <a:pt x="228" y="24"/>
                  </a:lnTo>
                  <a:lnTo>
                    <a:pt x="206" y="11"/>
                  </a:lnTo>
                  <a:lnTo>
                    <a:pt x="194" y="8"/>
                  </a:lnTo>
                  <a:lnTo>
                    <a:pt x="189" y="6"/>
                  </a:lnTo>
                  <a:lnTo>
                    <a:pt x="171" y="3"/>
                  </a:lnTo>
                  <a:lnTo>
                    <a:pt x="146" y="3"/>
                  </a:lnTo>
                  <a:lnTo>
                    <a:pt x="117" y="3"/>
                  </a:lnTo>
                  <a:lnTo>
                    <a:pt x="98" y="6"/>
                  </a:lnTo>
                  <a:lnTo>
                    <a:pt x="75" y="5"/>
                  </a:lnTo>
                  <a:lnTo>
                    <a:pt x="54" y="5"/>
                  </a:lnTo>
                  <a:lnTo>
                    <a:pt x="33" y="2"/>
                  </a:lnTo>
                  <a:lnTo>
                    <a:pt x="12" y="0"/>
                  </a:lnTo>
                  <a:lnTo>
                    <a:pt x="0" y="9"/>
                  </a:lnTo>
                  <a:lnTo>
                    <a:pt x="2" y="26"/>
                  </a:lnTo>
                  <a:lnTo>
                    <a:pt x="9" y="35"/>
                  </a:lnTo>
                  <a:lnTo>
                    <a:pt x="24" y="44"/>
                  </a:lnTo>
                  <a:lnTo>
                    <a:pt x="44" y="51"/>
                  </a:lnTo>
                  <a:lnTo>
                    <a:pt x="72" y="54"/>
                  </a:lnTo>
                  <a:lnTo>
                    <a:pt x="101" y="65"/>
                  </a:lnTo>
                  <a:lnTo>
                    <a:pt x="122" y="71"/>
                  </a:lnTo>
                  <a:lnTo>
                    <a:pt x="140" y="71"/>
                  </a:lnTo>
                  <a:lnTo>
                    <a:pt x="159" y="72"/>
                  </a:lnTo>
                  <a:lnTo>
                    <a:pt x="177" y="87"/>
                  </a:lnTo>
                  <a:lnTo>
                    <a:pt x="195" y="101"/>
                  </a:lnTo>
                  <a:lnTo>
                    <a:pt x="209" y="113"/>
                  </a:lnTo>
                  <a:lnTo>
                    <a:pt x="228" y="125"/>
                  </a:lnTo>
                  <a:lnTo>
                    <a:pt x="236" y="132"/>
                  </a:lnTo>
                  <a:lnTo>
                    <a:pt x="248" y="149"/>
                  </a:lnTo>
                  <a:lnTo>
                    <a:pt x="259" y="158"/>
                  </a:lnTo>
                  <a:lnTo>
                    <a:pt x="267" y="175"/>
                  </a:lnTo>
                  <a:lnTo>
                    <a:pt x="274" y="188"/>
                  </a:lnTo>
                  <a:lnTo>
                    <a:pt x="274" y="200"/>
                  </a:lnTo>
                  <a:lnTo>
                    <a:pt x="277" y="218"/>
                  </a:lnTo>
                  <a:lnTo>
                    <a:pt x="275" y="241"/>
                  </a:lnTo>
                  <a:lnTo>
                    <a:pt x="249" y="265"/>
                  </a:lnTo>
                  <a:close/>
                </a:path>
              </a:pathLst>
            </a:custGeom>
            <a:solidFill>
              <a:srgbClr val="FFBFB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56" name="Freeform 4"/>
            <p:cNvSpPr>
              <a:spLocks/>
            </p:cNvSpPr>
            <p:nvPr/>
          </p:nvSpPr>
          <p:spPr bwMode="auto">
            <a:xfrm rot="-4297710">
              <a:off x="3670" y="1695"/>
              <a:ext cx="106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" y="28"/>
                </a:cxn>
                <a:cxn ang="0">
                  <a:pos x="106" y="58"/>
                </a:cxn>
              </a:cxnLst>
              <a:rect l="0" t="0" r="r" b="b"/>
              <a:pathLst>
                <a:path w="106" h="58">
                  <a:moveTo>
                    <a:pt x="0" y="0"/>
                  </a:moveTo>
                  <a:lnTo>
                    <a:pt x="53" y="28"/>
                  </a:lnTo>
                  <a:lnTo>
                    <a:pt x="106" y="5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57" name="Freeform 5"/>
            <p:cNvSpPr>
              <a:spLocks/>
            </p:cNvSpPr>
            <p:nvPr/>
          </p:nvSpPr>
          <p:spPr bwMode="auto">
            <a:xfrm rot="-5540531">
              <a:off x="3866" y="1906"/>
              <a:ext cx="15" cy="48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53" y="52"/>
                </a:cxn>
                <a:cxn ang="0">
                  <a:pos x="69" y="83"/>
                </a:cxn>
                <a:cxn ang="0">
                  <a:pos x="70" y="113"/>
                </a:cxn>
                <a:cxn ang="0">
                  <a:pos x="58" y="140"/>
                </a:cxn>
                <a:cxn ang="0">
                  <a:pos x="27" y="158"/>
                </a:cxn>
                <a:cxn ang="0">
                  <a:pos x="0" y="169"/>
                </a:cxn>
              </a:cxnLst>
              <a:rect l="0" t="0" r="r" b="b"/>
              <a:pathLst>
                <a:path w="70" h="169">
                  <a:moveTo>
                    <a:pt x="23" y="0"/>
                  </a:moveTo>
                  <a:lnTo>
                    <a:pt x="53" y="52"/>
                  </a:lnTo>
                  <a:lnTo>
                    <a:pt x="69" y="83"/>
                  </a:lnTo>
                  <a:lnTo>
                    <a:pt x="70" y="113"/>
                  </a:lnTo>
                  <a:lnTo>
                    <a:pt x="58" y="140"/>
                  </a:lnTo>
                  <a:lnTo>
                    <a:pt x="27" y="158"/>
                  </a:lnTo>
                  <a:lnTo>
                    <a:pt x="0" y="16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58" name="Freeform 6"/>
            <p:cNvSpPr>
              <a:spLocks/>
            </p:cNvSpPr>
            <p:nvPr/>
          </p:nvSpPr>
          <p:spPr bwMode="auto">
            <a:xfrm rot="15853557">
              <a:off x="3725" y="1799"/>
              <a:ext cx="6" cy="17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2" y="9"/>
                </a:cxn>
                <a:cxn ang="0">
                  <a:pos x="0" y="17"/>
                </a:cxn>
              </a:cxnLst>
              <a:rect l="0" t="0" r="r" b="b"/>
              <a:pathLst>
                <a:path w="6" h="17">
                  <a:moveTo>
                    <a:pt x="6" y="0"/>
                  </a:moveTo>
                  <a:lnTo>
                    <a:pt x="2" y="9"/>
                  </a:lnTo>
                  <a:lnTo>
                    <a:pt x="0" y="17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59" name="Freeform 7"/>
            <p:cNvSpPr>
              <a:spLocks/>
            </p:cNvSpPr>
            <p:nvPr/>
          </p:nvSpPr>
          <p:spPr bwMode="auto">
            <a:xfrm rot="-5294128">
              <a:off x="3681" y="1880"/>
              <a:ext cx="3" cy="14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7"/>
                </a:cxn>
                <a:cxn ang="0">
                  <a:pos x="0" y="14"/>
                </a:cxn>
              </a:cxnLst>
              <a:rect l="0" t="0" r="r" b="b"/>
              <a:pathLst>
                <a:path w="3" h="14">
                  <a:moveTo>
                    <a:pt x="3" y="0"/>
                  </a:move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 rot="8077398">
              <a:off x="4088" y="1398"/>
              <a:ext cx="242" cy="270"/>
              <a:chOff x="2457" y="2549"/>
              <a:chExt cx="557" cy="547"/>
            </a:xfrm>
          </p:grpSpPr>
          <p:sp>
            <p:nvSpPr>
              <p:cNvPr id="23561" name="Freeform 9"/>
              <p:cNvSpPr>
                <a:spLocks/>
              </p:cNvSpPr>
              <p:nvPr/>
            </p:nvSpPr>
            <p:spPr bwMode="auto">
              <a:xfrm>
                <a:off x="2457" y="2549"/>
                <a:ext cx="557" cy="547"/>
              </a:xfrm>
              <a:custGeom>
                <a:avLst/>
                <a:gdLst/>
                <a:ahLst/>
                <a:cxnLst>
                  <a:cxn ang="0">
                    <a:pos x="1112" y="140"/>
                  </a:cxn>
                  <a:cxn ang="0">
                    <a:pos x="1056" y="271"/>
                  </a:cxn>
                  <a:cxn ang="0">
                    <a:pos x="1017" y="373"/>
                  </a:cxn>
                  <a:cxn ang="0">
                    <a:pos x="971" y="476"/>
                  </a:cxn>
                  <a:cxn ang="0">
                    <a:pos x="943" y="588"/>
                  </a:cxn>
                  <a:cxn ang="0">
                    <a:pos x="924" y="702"/>
                  </a:cxn>
                  <a:cxn ang="0">
                    <a:pos x="905" y="814"/>
                  </a:cxn>
                  <a:cxn ang="0">
                    <a:pos x="905" y="916"/>
                  </a:cxn>
                  <a:cxn ang="0">
                    <a:pos x="905" y="1001"/>
                  </a:cxn>
                  <a:cxn ang="0">
                    <a:pos x="905" y="1038"/>
                  </a:cxn>
                  <a:cxn ang="0">
                    <a:pos x="242" y="1094"/>
                  </a:cxn>
                  <a:cxn ang="0">
                    <a:pos x="130" y="448"/>
                  </a:cxn>
                  <a:cxn ang="0">
                    <a:pos x="28" y="65"/>
                  </a:cxn>
                  <a:cxn ang="0">
                    <a:pos x="0" y="0"/>
                  </a:cxn>
                  <a:cxn ang="0">
                    <a:pos x="420" y="75"/>
                  </a:cxn>
                  <a:cxn ang="0">
                    <a:pos x="765" y="103"/>
                  </a:cxn>
                  <a:cxn ang="0">
                    <a:pos x="989" y="103"/>
                  </a:cxn>
                  <a:cxn ang="0">
                    <a:pos x="1112" y="140"/>
                  </a:cxn>
                </a:cxnLst>
                <a:rect l="0" t="0" r="r" b="b"/>
                <a:pathLst>
                  <a:path w="1112" h="1094">
                    <a:moveTo>
                      <a:pt x="1112" y="140"/>
                    </a:moveTo>
                    <a:lnTo>
                      <a:pt x="1056" y="271"/>
                    </a:lnTo>
                    <a:lnTo>
                      <a:pt x="1017" y="373"/>
                    </a:lnTo>
                    <a:lnTo>
                      <a:pt x="971" y="476"/>
                    </a:lnTo>
                    <a:lnTo>
                      <a:pt x="943" y="588"/>
                    </a:lnTo>
                    <a:lnTo>
                      <a:pt x="924" y="702"/>
                    </a:lnTo>
                    <a:lnTo>
                      <a:pt x="905" y="814"/>
                    </a:lnTo>
                    <a:lnTo>
                      <a:pt x="905" y="916"/>
                    </a:lnTo>
                    <a:lnTo>
                      <a:pt x="905" y="1001"/>
                    </a:lnTo>
                    <a:lnTo>
                      <a:pt x="905" y="1038"/>
                    </a:lnTo>
                    <a:lnTo>
                      <a:pt x="242" y="1094"/>
                    </a:lnTo>
                    <a:lnTo>
                      <a:pt x="130" y="448"/>
                    </a:lnTo>
                    <a:lnTo>
                      <a:pt x="28" y="65"/>
                    </a:lnTo>
                    <a:lnTo>
                      <a:pt x="0" y="0"/>
                    </a:lnTo>
                    <a:lnTo>
                      <a:pt x="420" y="75"/>
                    </a:lnTo>
                    <a:lnTo>
                      <a:pt x="765" y="103"/>
                    </a:lnTo>
                    <a:lnTo>
                      <a:pt x="989" y="103"/>
                    </a:lnTo>
                    <a:lnTo>
                      <a:pt x="1112" y="140"/>
                    </a:lnTo>
                    <a:close/>
                  </a:path>
                </a:pathLst>
              </a:custGeom>
              <a:solidFill>
                <a:srgbClr val="5F7FFF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2" name="Oval 10"/>
              <p:cNvSpPr>
                <a:spLocks noChangeArrowheads="1"/>
              </p:cNvSpPr>
              <p:nvPr/>
            </p:nvSpPr>
            <p:spPr bwMode="auto">
              <a:xfrm>
                <a:off x="2793" y="2961"/>
                <a:ext cx="61" cy="7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63" name="Freeform 11"/>
            <p:cNvSpPr>
              <a:spLocks/>
            </p:cNvSpPr>
            <p:nvPr/>
          </p:nvSpPr>
          <p:spPr bwMode="auto">
            <a:xfrm rot="11414473">
              <a:off x="3920" y="1868"/>
              <a:ext cx="13" cy="9"/>
            </a:xfrm>
            <a:custGeom>
              <a:avLst/>
              <a:gdLst/>
              <a:ahLst/>
              <a:cxnLst>
                <a:cxn ang="0">
                  <a:pos x="55" y="33"/>
                </a:cxn>
                <a:cxn ang="0">
                  <a:pos x="26" y="22"/>
                </a:cxn>
                <a:cxn ang="0">
                  <a:pos x="7" y="8"/>
                </a:cxn>
                <a:cxn ang="0">
                  <a:pos x="0" y="0"/>
                </a:cxn>
              </a:cxnLst>
              <a:rect l="0" t="0" r="r" b="b"/>
              <a:pathLst>
                <a:path w="55" h="33">
                  <a:moveTo>
                    <a:pt x="55" y="33"/>
                  </a:moveTo>
                  <a:lnTo>
                    <a:pt x="26" y="22"/>
                  </a:lnTo>
                  <a:lnTo>
                    <a:pt x="7" y="8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4" name="Freeform 12"/>
            <p:cNvSpPr>
              <a:spLocks/>
            </p:cNvSpPr>
            <p:nvPr/>
          </p:nvSpPr>
          <p:spPr bwMode="auto">
            <a:xfrm rot="-4785527">
              <a:off x="3714" y="1654"/>
              <a:ext cx="4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" y="8"/>
                </a:cxn>
                <a:cxn ang="0">
                  <a:pos x="53" y="34"/>
                </a:cxn>
              </a:cxnLst>
              <a:rect l="0" t="0" r="r" b="b"/>
              <a:pathLst>
                <a:path w="53" h="34">
                  <a:moveTo>
                    <a:pt x="0" y="0"/>
                  </a:moveTo>
                  <a:lnTo>
                    <a:pt x="17" y="8"/>
                  </a:lnTo>
                  <a:lnTo>
                    <a:pt x="53" y="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Freeform 13"/>
            <p:cNvSpPr>
              <a:spLocks/>
            </p:cNvSpPr>
            <p:nvPr/>
          </p:nvSpPr>
          <p:spPr bwMode="auto">
            <a:xfrm rot="-4297710">
              <a:off x="3613" y="1919"/>
              <a:ext cx="40" cy="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6" y="6"/>
                </a:cxn>
                <a:cxn ang="0">
                  <a:pos x="25" y="7"/>
                </a:cxn>
                <a:cxn ang="0">
                  <a:pos x="33" y="5"/>
                </a:cxn>
                <a:cxn ang="0">
                  <a:pos x="40" y="0"/>
                </a:cxn>
              </a:cxnLst>
              <a:rect l="0" t="0" r="r" b="b"/>
              <a:pathLst>
                <a:path w="40" h="7">
                  <a:moveTo>
                    <a:pt x="0" y="4"/>
                  </a:moveTo>
                  <a:lnTo>
                    <a:pt x="16" y="6"/>
                  </a:lnTo>
                  <a:lnTo>
                    <a:pt x="25" y="7"/>
                  </a:lnTo>
                  <a:lnTo>
                    <a:pt x="33" y="5"/>
                  </a:lnTo>
                  <a:lnTo>
                    <a:pt x="4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-27538667" flipH="1" flipV="1">
            <a:off x="5468938" y="2282825"/>
            <a:ext cx="1593850" cy="1447800"/>
            <a:chOff x="3629" y="1412"/>
            <a:chExt cx="715" cy="625"/>
          </a:xfrm>
        </p:grpSpPr>
        <p:sp>
          <p:nvSpPr>
            <p:cNvPr id="23567" name="Freeform 15"/>
            <p:cNvSpPr>
              <a:spLocks/>
            </p:cNvSpPr>
            <p:nvPr/>
          </p:nvSpPr>
          <p:spPr bwMode="auto">
            <a:xfrm rot="-4297710">
              <a:off x="3647" y="1479"/>
              <a:ext cx="610" cy="505"/>
            </a:xfrm>
            <a:custGeom>
              <a:avLst/>
              <a:gdLst/>
              <a:ahLst/>
              <a:cxnLst>
                <a:cxn ang="0">
                  <a:pos x="229" y="274"/>
                </a:cxn>
                <a:cxn ang="0">
                  <a:pos x="191" y="267"/>
                </a:cxn>
                <a:cxn ang="0">
                  <a:pos x="151" y="251"/>
                </a:cxn>
                <a:cxn ang="0">
                  <a:pos x="105" y="220"/>
                </a:cxn>
                <a:cxn ang="0">
                  <a:pos x="68" y="226"/>
                </a:cxn>
                <a:cxn ang="0">
                  <a:pos x="88" y="259"/>
                </a:cxn>
                <a:cxn ang="0">
                  <a:pos x="123" y="312"/>
                </a:cxn>
                <a:cxn ang="0">
                  <a:pos x="175" y="343"/>
                </a:cxn>
                <a:cxn ang="0">
                  <a:pos x="249" y="385"/>
                </a:cxn>
                <a:cxn ang="0">
                  <a:pos x="305" y="399"/>
                </a:cxn>
                <a:cxn ang="0">
                  <a:pos x="335" y="411"/>
                </a:cxn>
                <a:cxn ang="0">
                  <a:pos x="371" y="421"/>
                </a:cxn>
                <a:cxn ang="0">
                  <a:pos x="398" y="433"/>
                </a:cxn>
                <a:cxn ang="0">
                  <a:pos x="435" y="459"/>
                </a:cxn>
                <a:cxn ang="0">
                  <a:pos x="462" y="483"/>
                </a:cxn>
                <a:cxn ang="0">
                  <a:pos x="494" y="500"/>
                </a:cxn>
                <a:cxn ang="0">
                  <a:pos x="506" y="490"/>
                </a:cxn>
                <a:cxn ang="0">
                  <a:pos x="516" y="448"/>
                </a:cxn>
                <a:cxn ang="0">
                  <a:pos x="550" y="404"/>
                </a:cxn>
                <a:cxn ang="0">
                  <a:pos x="581" y="354"/>
                </a:cxn>
                <a:cxn ang="0">
                  <a:pos x="595" y="325"/>
                </a:cxn>
                <a:cxn ang="0">
                  <a:pos x="573" y="304"/>
                </a:cxn>
                <a:cxn ang="0">
                  <a:pos x="541" y="291"/>
                </a:cxn>
                <a:cxn ang="0">
                  <a:pos x="522" y="278"/>
                </a:cxn>
                <a:cxn ang="0">
                  <a:pos x="477" y="190"/>
                </a:cxn>
                <a:cxn ang="0">
                  <a:pos x="441" y="125"/>
                </a:cxn>
                <a:cxn ang="0">
                  <a:pos x="414" y="91"/>
                </a:cxn>
                <a:cxn ang="0">
                  <a:pos x="394" y="55"/>
                </a:cxn>
                <a:cxn ang="0">
                  <a:pos x="373" y="39"/>
                </a:cxn>
                <a:cxn ang="0">
                  <a:pos x="337" y="27"/>
                </a:cxn>
                <a:cxn ang="0">
                  <a:pos x="300" y="17"/>
                </a:cxn>
                <a:cxn ang="0">
                  <a:pos x="252" y="16"/>
                </a:cxn>
                <a:cxn ang="0">
                  <a:pos x="206" y="11"/>
                </a:cxn>
                <a:cxn ang="0">
                  <a:pos x="189" y="6"/>
                </a:cxn>
                <a:cxn ang="0">
                  <a:pos x="146" y="3"/>
                </a:cxn>
                <a:cxn ang="0">
                  <a:pos x="98" y="6"/>
                </a:cxn>
                <a:cxn ang="0">
                  <a:pos x="54" y="5"/>
                </a:cxn>
                <a:cxn ang="0">
                  <a:pos x="12" y="0"/>
                </a:cxn>
                <a:cxn ang="0">
                  <a:pos x="2" y="26"/>
                </a:cxn>
                <a:cxn ang="0">
                  <a:pos x="24" y="44"/>
                </a:cxn>
                <a:cxn ang="0">
                  <a:pos x="72" y="54"/>
                </a:cxn>
                <a:cxn ang="0">
                  <a:pos x="122" y="71"/>
                </a:cxn>
                <a:cxn ang="0">
                  <a:pos x="159" y="72"/>
                </a:cxn>
                <a:cxn ang="0">
                  <a:pos x="195" y="101"/>
                </a:cxn>
                <a:cxn ang="0">
                  <a:pos x="228" y="125"/>
                </a:cxn>
                <a:cxn ang="0">
                  <a:pos x="248" y="149"/>
                </a:cxn>
                <a:cxn ang="0">
                  <a:pos x="267" y="175"/>
                </a:cxn>
                <a:cxn ang="0">
                  <a:pos x="274" y="200"/>
                </a:cxn>
                <a:cxn ang="0">
                  <a:pos x="275" y="241"/>
                </a:cxn>
              </a:cxnLst>
              <a:rect l="0" t="0" r="r" b="b"/>
              <a:pathLst>
                <a:path w="610" h="505">
                  <a:moveTo>
                    <a:pt x="249" y="265"/>
                  </a:moveTo>
                  <a:lnTo>
                    <a:pt x="229" y="274"/>
                  </a:lnTo>
                  <a:lnTo>
                    <a:pt x="214" y="274"/>
                  </a:lnTo>
                  <a:lnTo>
                    <a:pt x="191" y="267"/>
                  </a:lnTo>
                  <a:lnTo>
                    <a:pt x="167" y="265"/>
                  </a:lnTo>
                  <a:lnTo>
                    <a:pt x="151" y="251"/>
                  </a:lnTo>
                  <a:lnTo>
                    <a:pt x="128" y="229"/>
                  </a:lnTo>
                  <a:lnTo>
                    <a:pt x="105" y="220"/>
                  </a:lnTo>
                  <a:lnTo>
                    <a:pt x="82" y="219"/>
                  </a:lnTo>
                  <a:lnTo>
                    <a:pt x="68" y="226"/>
                  </a:lnTo>
                  <a:lnTo>
                    <a:pt x="77" y="239"/>
                  </a:lnTo>
                  <a:lnTo>
                    <a:pt x="88" y="259"/>
                  </a:lnTo>
                  <a:lnTo>
                    <a:pt x="108" y="288"/>
                  </a:lnTo>
                  <a:lnTo>
                    <a:pt x="123" y="312"/>
                  </a:lnTo>
                  <a:lnTo>
                    <a:pt x="152" y="328"/>
                  </a:lnTo>
                  <a:lnTo>
                    <a:pt x="175" y="343"/>
                  </a:lnTo>
                  <a:lnTo>
                    <a:pt x="192" y="353"/>
                  </a:lnTo>
                  <a:lnTo>
                    <a:pt x="249" y="385"/>
                  </a:lnTo>
                  <a:lnTo>
                    <a:pt x="276" y="391"/>
                  </a:lnTo>
                  <a:lnTo>
                    <a:pt x="305" y="399"/>
                  </a:lnTo>
                  <a:lnTo>
                    <a:pt x="320" y="403"/>
                  </a:lnTo>
                  <a:lnTo>
                    <a:pt x="335" y="411"/>
                  </a:lnTo>
                  <a:lnTo>
                    <a:pt x="356" y="416"/>
                  </a:lnTo>
                  <a:lnTo>
                    <a:pt x="371" y="421"/>
                  </a:lnTo>
                  <a:lnTo>
                    <a:pt x="386" y="426"/>
                  </a:lnTo>
                  <a:lnTo>
                    <a:pt x="398" y="433"/>
                  </a:lnTo>
                  <a:lnTo>
                    <a:pt x="416" y="442"/>
                  </a:lnTo>
                  <a:lnTo>
                    <a:pt x="435" y="459"/>
                  </a:lnTo>
                  <a:lnTo>
                    <a:pt x="450" y="471"/>
                  </a:lnTo>
                  <a:lnTo>
                    <a:pt x="462" y="483"/>
                  </a:lnTo>
                  <a:lnTo>
                    <a:pt x="477" y="492"/>
                  </a:lnTo>
                  <a:lnTo>
                    <a:pt x="494" y="500"/>
                  </a:lnTo>
                  <a:lnTo>
                    <a:pt x="504" y="505"/>
                  </a:lnTo>
                  <a:lnTo>
                    <a:pt x="506" y="490"/>
                  </a:lnTo>
                  <a:lnTo>
                    <a:pt x="509" y="475"/>
                  </a:lnTo>
                  <a:lnTo>
                    <a:pt x="516" y="448"/>
                  </a:lnTo>
                  <a:lnTo>
                    <a:pt x="539" y="421"/>
                  </a:lnTo>
                  <a:lnTo>
                    <a:pt x="550" y="404"/>
                  </a:lnTo>
                  <a:lnTo>
                    <a:pt x="571" y="373"/>
                  </a:lnTo>
                  <a:lnTo>
                    <a:pt x="581" y="354"/>
                  </a:lnTo>
                  <a:lnTo>
                    <a:pt x="592" y="338"/>
                  </a:lnTo>
                  <a:lnTo>
                    <a:pt x="595" y="325"/>
                  </a:lnTo>
                  <a:lnTo>
                    <a:pt x="610" y="322"/>
                  </a:lnTo>
                  <a:lnTo>
                    <a:pt x="573" y="304"/>
                  </a:lnTo>
                  <a:lnTo>
                    <a:pt x="561" y="297"/>
                  </a:lnTo>
                  <a:lnTo>
                    <a:pt x="541" y="291"/>
                  </a:lnTo>
                  <a:lnTo>
                    <a:pt x="530" y="285"/>
                  </a:lnTo>
                  <a:lnTo>
                    <a:pt x="522" y="278"/>
                  </a:lnTo>
                  <a:lnTo>
                    <a:pt x="512" y="256"/>
                  </a:lnTo>
                  <a:lnTo>
                    <a:pt x="477" y="190"/>
                  </a:lnTo>
                  <a:lnTo>
                    <a:pt x="460" y="154"/>
                  </a:lnTo>
                  <a:lnTo>
                    <a:pt x="441" y="125"/>
                  </a:lnTo>
                  <a:lnTo>
                    <a:pt x="427" y="110"/>
                  </a:lnTo>
                  <a:lnTo>
                    <a:pt x="414" y="91"/>
                  </a:lnTo>
                  <a:lnTo>
                    <a:pt x="404" y="74"/>
                  </a:lnTo>
                  <a:lnTo>
                    <a:pt x="394" y="55"/>
                  </a:lnTo>
                  <a:lnTo>
                    <a:pt x="385" y="44"/>
                  </a:lnTo>
                  <a:lnTo>
                    <a:pt x="373" y="39"/>
                  </a:lnTo>
                  <a:lnTo>
                    <a:pt x="350" y="35"/>
                  </a:lnTo>
                  <a:lnTo>
                    <a:pt x="337" y="27"/>
                  </a:lnTo>
                  <a:lnTo>
                    <a:pt x="321" y="17"/>
                  </a:lnTo>
                  <a:lnTo>
                    <a:pt x="300" y="17"/>
                  </a:lnTo>
                  <a:lnTo>
                    <a:pt x="273" y="21"/>
                  </a:lnTo>
                  <a:lnTo>
                    <a:pt x="252" y="16"/>
                  </a:lnTo>
                  <a:lnTo>
                    <a:pt x="228" y="24"/>
                  </a:lnTo>
                  <a:lnTo>
                    <a:pt x="206" y="11"/>
                  </a:lnTo>
                  <a:lnTo>
                    <a:pt x="194" y="8"/>
                  </a:lnTo>
                  <a:lnTo>
                    <a:pt x="189" y="6"/>
                  </a:lnTo>
                  <a:lnTo>
                    <a:pt x="171" y="3"/>
                  </a:lnTo>
                  <a:lnTo>
                    <a:pt x="146" y="3"/>
                  </a:lnTo>
                  <a:lnTo>
                    <a:pt x="117" y="3"/>
                  </a:lnTo>
                  <a:lnTo>
                    <a:pt x="98" y="6"/>
                  </a:lnTo>
                  <a:lnTo>
                    <a:pt x="75" y="5"/>
                  </a:lnTo>
                  <a:lnTo>
                    <a:pt x="54" y="5"/>
                  </a:lnTo>
                  <a:lnTo>
                    <a:pt x="33" y="2"/>
                  </a:lnTo>
                  <a:lnTo>
                    <a:pt x="12" y="0"/>
                  </a:lnTo>
                  <a:lnTo>
                    <a:pt x="0" y="9"/>
                  </a:lnTo>
                  <a:lnTo>
                    <a:pt x="2" y="26"/>
                  </a:lnTo>
                  <a:lnTo>
                    <a:pt x="9" y="35"/>
                  </a:lnTo>
                  <a:lnTo>
                    <a:pt x="24" y="44"/>
                  </a:lnTo>
                  <a:lnTo>
                    <a:pt x="44" y="51"/>
                  </a:lnTo>
                  <a:lnTo>
                    <a:pt x="72" y="54"/>
                  </a:lnTo>
                  <a:lnTo>
                    <a:pt x="101" y="65"/>
                  </a:lnTo>
                  <a:lnTo>
                    <a:pt x="122" y="71"/>
                  </a:lnTo>
                  <a:lnTo>
                    <a:pt x="140" y="71"/>
                  </a:lnTo>
                  <a:lnTo>
                    <a:pt x="159" y="72"/>
                  </a:lnTo>
                  <a:lnTo>
                    <a:pt x="177" y="87"/>
                  </a:lnTo>
                  <a:lnTo>
                    <a:pt x="195" y="101"/>
                  </a:lnTo>
                  <a:lnTo>
                    <a:pt x="209" y="113"/>
                  </a:lnTo>
                  <a:lnTo>
                    <a:pt x="228" y="125"/>
                  </a:lnTo>
                  <a:lnTo>
                    <a:pt x="236" y="132"/>
                  </a:lnTo>
                  <a:lnTo>
                    <a:pt x="248" y="149"/>
                  </a:lnTo>
                  <a:lnTo>
                    <a:pt x="259" y="158"/>
                  </a:lnTo>
                  <a:lnTo>
                    <a:pt x="267" y="175"/>
                  </a:lnTo>
                  <a:lnTo>
                    <a:pt x="274" y="188"/>
                  </a:lnTo>
                  <a:lnTo>
                    <a:pt x="274" y="200"/>
                  </a:lnTo>
                  <a:lnTo>
                    <a:pt x="277" y="218"/>
                  </a:lnTo>
                  <a:lnTo>
                    <a:pt x="275" y="241"/>
                  </a:lnTo>
                  <a:lnTo>
                    <a:pt x="249" y="265"/>
                  </a:lnTo>
                  <a:close/>
                </a:path>
              </a:pathLst>
            </a:custGeom>
            <a:solidFill>
              <a:srgbClr val="FFBFB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8" name="Freeform 16"/>
            <p:cNvSpPr>
              <a:spLocks/>
            </p:cNvSpPr>
            <p:nvPr/>
          </p:nvSpPr>
          <p:spPr bwMode="auto">
            <a:xfrm rot="-4297710">
              <a:off x="3670" y="1695"/>
              <a:ext cx="106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" y="28"/>
                </a:cxn>
                <a:cxn ang="0">
                  <a:pos x="106" y="58"/>
                </a:cxn>
              </a:cxnLst>
              <a:rect l="0" t="0" r="r" b="b"/>
              <a:pathLst>
                <a:path w="106" h="58">
                  <a:moveTo>
                    <a:pt x="0" y="0"/>
                  </a:moveTo>
                  <a:lnTo>
                    <a:pt x="53" y="28"/>
                  </a:lnTo>
                  <a:lnTo>
                    <a:pt x="106" y="5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Freeform 17"/>
            <p:cNvSpPr>
              <a:spLocks/>
            </p:cNvSpPr>
            <p:nvPr/>
          </p:nvSpPr>
          <p:spPr bwMode="auto">
            <a:xfrm rot="-5540531">
              <a:off x="3866" y="1906"/>
              <a:ext cx="15" cy="48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53" y="52"/>
                </a:cxn>
                <a:cxn ang="0">
                  <a:pos x="69" y="83"/>
                </a:cxn>
                <a:cxn ang="0">
                  <a:pos x="70" y="113"/>
                </a:cxn>
                <a:cxn ang="0">
                  <a:pos x="58" y="140"/>
                </a:cxn>
                <a:cxn ang="0">
                  <a:pos x="27" y="158"/>
                </a:cxn>
                <a:cxn ang="0">
                  <a:pos x="0" y="169"/>
                </a:cxn>
              </a:cxnLst>
              <a:rect l="0" t="0" r="r" b="b"/>
              <a:pathLst>
                <a:path w="70" h="169">
                  <a:moveTo>
                    <a:pt x="23" y="0"/>
                  </a:moveTo>
                  <a:lnTo>
                    <a:pt x="53" y="52"/>
                  </a:lnTo>
                  <a:lnTo>
                    <a:pt x="69" y="83"/>
                  </a:lnTo>
                  <a:lnTo>
                    <a:pt x="70" y="113"/>
                  </a:lnTo>
                  <a:lnTo>
                    <a:pt x="58" y="140"/>
                  </a:lnTo>
                  <a:lnTo>
                    <a:pt x="27" y="158"/>
                  </a:lnTo>
                  <a:lnTo>
                    <a:pt x="0" y="16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Freeform 18"/>
            <p:cNvSpPr>
              <a:spLocks/>
            </p:cNvSpPr>
            <p:nvPr/>
          </p:nvSpPr>
          <p:spPr bwMode="auto">
            <a:xfrm rot="15853557">
              <a:off x="3725" y="1799"/>
              <a:ext cx="6" cy="17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2" y="9"/>
                </a:cxn>
                <a:cxn ang="0">
                  <a:pos x="0" y="17"/>
                </a:cxn>
              </a:cxnLst>
              <a:rect l="0" t="0" r="r" b="b"/>
              <a:pathLst>
                <a:path w="6" h="17">
                  <a:moveTo>
                    <a:pt x="6" y="0"/>
                  </a:moveTo>
                  <a:lnTo>
                    <a:pt x="2" y="9"/>
                  </a:lnTo>
                  <a:lnTo>
                    <a:pt x="0" y="17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Freeform 19"/>
            <p:cNvSpPr>
              <a:spLocks/>
            </p:cNvSpPr>
            <p:nvPr/>
          </p:nvSpPr>
          <p:spPr bwMode="auto">
            <a:xfrm rot="-5294128">
              <a:off x="3681" y="1880"/>
              <a:ext cx="3" cy="14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7"/>
                </a:cxn>
                <a:cxn ang="0">
                  <a:pos x="0" y="14"/>
                </a:cxn>
              </a:cxnLst>
              <a:rect l="0" t="0" r="r" b="b"/>
              <a:pathLst>
                <a:path w="3" h="14">
                  <a:moveTo>
                    <a:pt x="3" y="0"/>
                  </a:move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20"/>
            <p:cNvGrpSpPr>
              <a:grpSpLocks/>
            </p:cNvGrpSpPr>
            <p:nvPr/>
          </p:nvGrpSpPr>
          <p:grpSpPr bwMode="auto">
            <a:xfrm rot="8077398">
              <a:off x="4088" y="1398"/>
              <a:ext cx="242" cy="270"/>
              <a:chOff x="2457" y="2549"/>
              <a:chExt cx="557" cy="547"/>
            </a:xfrm>
          </p:grpSpPr>
          <p:sp>
            <p:nvSpPr>
              <p:cNvPr id="23573" name="Freeform 21"/>
              <p:cNvSpPr>
                <a:spLocks/>
              </p:cNvSpPr>
              <p:nvPr/>
            </p:nvSpPr>
            <p:spPr bwMode="auto">
              <a:xfrm>
                <a:off x="2457" y="2549"/>
                <a:ext cx="557" cy="547"/>
              </a:xfrm>
              <a:custGeom>
                <a:avLst/>
                <a:gdLst/>
                <a:ahLst/>
                <a:cxnLst>
                  <a:cxn ang="0">
                    <a:pos x="1112" y="140"/>
                  </a:cxn>
                  <a:cxn ang="0">
                    <a:pos x="1056" y="271"/>
                  </a:cxn>
                  <a:cxn ang="0">
                    <a:pos x="1017" y="373"/>
                  </a:cxn>
                  <a:cxn ang="0">
                    <a:pos x="971" y="476"/>
                  </a:cxn>
                  <a:cxn ang="0">
                    <a:pos x="943" y="588"/>
                  </a:cxn>
                  <a:cxn ang="0">
                    <a:pos x="924" y="702"/>
                  </a:cxn>
                  <a:cxn ang="0">
                    <a:pos x="905" y="814"/>
                  </a:cxn>
                  <a:cxn ang="0">
                    <a:pos x="905" y="916"/>
                  </a:cxn>
                  <a:cxn ang="0">
                    <a:pos x="905" y="1001"/>
                  </a:cxn>
                  <a:cxn ang="0">
                    <a:pos x="905" y="1038"/>
                  </a:cxn>
                  <a:cxn ang="0">
                    <a:pos x="242" y="1094"/>
                  </a:cxn>
                  <a:cxn ang="0">
                    <a:pos x="130" y="448"/>
                  </a:cxn>
                  <a:cxn ang="0">
                    <a:pos x="28" y="65"/>
                  </a:cxn>
                  <a:cxn ang="0">
                    <a:pos x="0" y="0"/>
                  </a:cxn>
                  <a:cxn ang="0">
                    <a:pos x="420" y="75"/>
                  </a:cxn>
                  <a:cxn ang="0">
                    <a:pos x="765" y="103"/>
                  </a:cxn>
                  <a:cxn ang="0">
                    <a:pos x="989" y="103"/>
                  </a:cxn>
                  <a:cxn ang="0">
                    <a:pos x="1112" y="140"/>
                  </a:cxn>
                </a:cxnLst>
                <a:rect l="0" t="0" r="r" b="b"/>
                <a:pathLst>
                  <a:path w="1112" h="1094">
                    <a:moveTo>
                      <a:pt x="1112" y="140"/>
                    </a:moveTo>
                    <a:lnTo>
                      <a:pt x="1056" y="271"/>
                    </a:lnTo>
                    <a:lnTo>
                      <a:pt x="1017" y="373"/>
                    </a:lnTo>
                    <a:lnTo>
                      <a:pt x="971" y="476"/>
                    </a:lnTo>
                    <a:lnTo>
                      <a:pt x="943" y="588"/>
                    </a:lnTo>
                    <a:lnTo>
                      <a:pt x="924" y="702"/>
                    </a:lnTo>
                    <a:lnTo>
                      <a:pt x="905" y="814"/>
                    </a:lnTo>
                    <a:lnTo>
                      <a:pt x="905" y="916"/>
                    </a:lnTo>
                    <a:lnTo>
                      <a:pt x="905" y="1001"/>
                    </a:lnTo>
                    <a:lnTo>
                      <a:pt x="905" y="1038"/>
                    </a:lnTo>
                    <a:lnTo>
                      <a:pt x="242" y="1094"/>
                    </a:lnTo>
                    <a:lnTo>
                      <a:pt x="130" y="448"/>
                    </a:lnTo>
                    <a:lnTo>
                      <a:pt x="28" y="65"/>
                    </a:lnTo>
                    <a:lnTo>
                      <a:pt x="0" y="0"/>
                    </a:lnTo>
                    <a:lnTo>
                      <a:pt x="420" y="75"/>
                    </a:lnTo>
                    <a:lnTo>
                      <a:pt x="765" y="103"/>
                    </a:lnTo>
                    <a:lnTo>
                      <a:pt x="989" y="103"/>
                    </a:lnTo>
                    <a:lnTo>
                      <a:pt x="1112" y="140"/>
                    </a:lnTo>
                    <a:close/>
                  </a:path>
                </a:pathLst>
              </a:custGeom>
              <a:solidFill>
                <a:srgbClr val="5F7FFF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4" name="Oval 22"/>
              <p:cNvSpPr>
                <a:spLocks noChangeArrowheads="1"/>
              </p:cNvSpPr>
              <p:nvPr/>
            </p:nvSpPr>
            <p:spPr bwMode="auto">
              <a:xfrm>
                <a:off x="2793" y="2961"/>
                <a:ext cx="61" cy="7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75" name="Freeform 23"/>
            <p:cNvSpPr>
              <a:spLocks/>
            </p:cNvSpPr>
            <p:nvPr/>
          </p:nvSpPr>
          <p:spPr bwMode="auto">
            <a:xfrm rot="11414473">
              <a:off x="3920" y="1868"/>
              <a:ext cx="13" cy="9"/>
            </a:xfrm>
            <a:custGeom>
              <a:avLst/>
              <a:gdLst/>
              <a:ahLst/>
              <a:cxnLst>
                <a:cxn ang="0">
                  <a:pos x="55" y="33"/>
                </a:cxn>
                <a:cxn ang="0">
                  <a:pos x="26" y="22"/>
                </a:cxn>
                <a:cxn ang="0">
                  <a:pos x="7" y="8"/>
                </a:cxn>
                <a:cxn ang="0">
                  <a:pos x="0" y="0"/>
                </a:cxn>
              </a:cxnLst>
              <a:rect l="0" t="0" r="r" b="b"/>
              <a:pathLst>
                <a:path w="55" h="33">
                  <a:moveTo>
                    <a:pt x="55" y="33"/>
                  </a:moveTo>
                  <a:lnTo>
                    <a:pt x="26" y="22"/>
                  </a:lnTo>
                  <a:lnTo>
                    <a:pt x="7" y="8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Freeform 24"/>
            <p:cNvSpPr>
              <a:spLocks/>
            </p:cNvSpPr>
            <p:nvPr/>
          </p:nvSpPr>
          <p:spPr bwMode="auto">
            <a:xfrm rot="-4785527">
              <a:off x="3714" y="1654"/>
              <a:ext cx="4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" y="8"/>
                </a:cxn>
                <a:cxn ang="0">
                  <a:pos x="53" y="34"/>
                </a:cxn>
              </a:cxnLst>
              <a:rect l="0" t="0" r="r" b="b"/>
              <a:pathLst>
                <a:path w="53" h="34">
                  <a:moveTo>
                    <a:pt x="0" y="0"/>
                  </a:moveTo>
                  <a:lnTo>
                    <a:pt x="17" y="8"/>
                  </a:lnTo>
                  <a:lnTo>
                    <a:pt x="53" y="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Freeform 25"/>
            <p:cNvSpPr>
              <a:spLocks/>
            </p:cNvSpPr>
            <p:nvPr/>
          </p:nvSpPr>
          <p:spPr bwMode="auto">
            <a:xfrm rot="-4297710">
              <a:off x="3613" y="1919"/>
              <a:ext cx="40" cy="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6" y="6"/>
                </a:cxn>
                <a:cxn ang="0">
                  <a:pos x="25" y="7"/>
                </a:cxn>
                <a:cxn ang="0">
                  <a:pos x="33" y="5"/>
                </a:cxn>
                <a:cxn ang="0">
                  <a:pos x="40" y="0"/>
                </a:cxn>
              </a:cxnLst>
              <a:rect l="0" t="0" r="r" b="b"/>
              <a:pathLst>
                <a:path w="40" h="7">
                  <a:moveTo>
                    <a:pt x="0" y="4"/>
                  </a:moveTo>
                  <a:lnTo>
                    <a:pt x="16" y="6"/>
                  </a:lnTo>
                  <a:lnTo>
                    <a:pt x="25" y="7"/>
                  </a:lnTo>
                  <a:lnTo>
                    <a:pt x="33" y="5"/>
                  </a:lnTo>
                  <a:lnTo>
                    <a:pt x="4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 rot="16200000">
            <a:off x="4375150" y="1949450"/>
            <a:ext cx="471488" cy="839788"/>
            <a:chOff x="1056" y="1919"/>
            <a:chExt cx="322" cy="808"/>
          </a:xfrm>
        </p:grpSpPr>
        <p:sp>
          <p:nvSpPr>
            <p:cNvPr id="23579" name="Oval 27"/>
            <p:cNvSpPr>
              <a:spLocks noChangeArrowheads="1"/>
            </p:cNvSpPr>
            <p:nvPr/>
          </p:nvSpPr>
          <p:spPr bwMode="auto">
            <a:xfrm rot="5400000">
              <a:off x="1152" y="1828"/>
              <a:ext cx="135" cy="317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0" name="Oval 28"/>
            <p:cNvSpPr>
              <a:spLocks noChangeArrowheads="1"/>
            </p:cNvSpPr>
            <p:nvPr/>
          </p:nvSpPr>
          <p:spPr bwMode="auto">
            <a:xfrm rot="5400000">
              <a:off x="1152" y="1909"/>
              <a:ext cx="135" cy="317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1" name="Oval 29"/>
            <p:cNvSpPr>
              <a:spLocks noChangeArrowheads="1"/>
            </p:cNvSpPr>
            <p:nvPr/>
          </p:nvSpPr>
          <p:spPr bwMode="auto">
            <a:xfrm rot="5400000">
              <a:off x="1152" y="1996"/>
              <a:ext cx="135" cy="317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2" name="Oval 30"/>
            <p:cNvSpPr>
              <a:spLocks noChangeArrowheads="1"/>
            </p:cNvSpPr>
            <p:nvPr/>
          </p:nvSpPr>
          <p:spPr bwMode="auto">
            <a:xfrm rot="5400000">
              <a:off x="1153" y="2081"/>
              <a:ext cx="134" cy="317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" name="Oval 31"/>
            <p:cNvSpPr>
              <a:spLocks noChangeArrowheads="1"/>
            </p:cNvSpPr>
            <p:nvPr/>
          </p:nvSpPr>
          <p:spPr bwMode="auto">
            <a:xfrm rot="5400000">
              <a:off x="1152" y="2162"/>
              <a:ext cx="135" cy="317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4" name="Oval 32"/>
            <p:cNvSpPr>
              <a:spLocks noChangeArrowheads="1"/>
            </p:cNvSpPr>
            <p:nvPr/>
          </p:nvSpPr>
          <p:spPr bwMode="auto">
            <a:xfrm rot="5400000">
              <a:off x="1152" y="2249"/>
              <a:ext cx="135" cy="317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5" name="Oval 33"/>
            <p:cNvSpPr>
              <a:spLocks noChangeArrowheads="1"/>
            </p:cNvSpPr>
            <p:nvPr/>
          </p:nvSpPr>
          <p:spPr bwMode="auto">
            <a:xfrm rot="5400000">
              <a:off x="1146" y="2334"/>
              <a:ext cx="135" cy="316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6" name="Oval 34"/>
            <p:cNvSpPr>
              <a:spLocks noChangeArrowheads="1"/>
            </p:cNvSpPr>
            <p:nvPr/>
          </p:nvSpPr>
          <p:spPr bwMode="auto">
            <a:xfrm rot="5400000">
              <a:off x="1146" y="2415"/>
              <a:ext cx="135" cy="316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7" name="Oval 35"/>
            <p:cNvSpPr>
              <a:spLocks noChangeArrowheads="1"/>
            </p:cNvSpPr>
            <p:nvPr/>
          </p:nvSpPr>
          <p:spPr bwMode="auto">
            <a:xfrm rot="5400000">
              <a:off x="1146" y="2502"/>
              <a:ext cx="135" cy="316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3657600" y="2133600"/>
            <a:ext cx="1938338" cy="471488"/>
            <a:chOff x="2246" y="1872"/>
            <a:chExt cx="1221" cy="297"/>
          </a:xfrm>
        </p:grpSpPr>
        <p:sp>
          <p:nvSpPr>
            <p:cNvPr id="23589" name="Oval 37"/>
            <p:cNvSpPr>
              <a:spLocks noChangeArrowheads="1"/>
            </p:cNvSpPr>
            <p:nvPr/>
          </p:nvSpPr>
          <p:spPr bwMode="auto">
            <a:xfrm rot="21600000">
              <a:off x="2246" y="1872"/>
              <a:ext cx="184" cy="2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0" name="Oval 38"/>
            <p:cNvSpPr>
              <a:spLocks noChangeArrowheads="1"/>
            </p:cNvSpPr>
            <p:nvPr/>
          </p:nvSpPr>
          <p:spPr bwMode="auto">
            <a:xfrm rot="21600000">
              <a:off x="2363" y="1872"/>
              <a:ext cx="183" cy="2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1" name="Oval 39"/>
            <p:cNvSpPr>
              <a:spLocks noChangeArrowheads="1"/>
            </p:cNvSpPr>
            <p:nvPr/>
          </p:nvSpPr>
          <p:spPr bwMode="auto">
            <a:xfrm rot="21600000">
              <a:off x="2472" y="1872"/>
              <a:ext cx="185" cy="2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2" name="Oval 40"/>
            <p:cNvSpPr>
              <a:spLocks noChangeArrowheads="1"/>
            </p:cNvSpPr>
            <p:nvPr/>
          </p:nvSpPr>
          <p:spPr bwMode="auto">
            <a:xfrm rot="21600000">
              <a:off x="2591" y="1872"/>
              <a:ext cx="185" cy="2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3" name="Oval 41"/>
            <p:cNvSpPr>
              <a:spLocks noChangeArrowheads="1"/>
            </p:cNvSpPr>
            <p:nvPr/>
          </p:nvSpPr>
          <p:spPr bwMode="auto">
            <a:xfrm rot="21600000">
              <a:off x="2706" y="1877"/>
              <a:ext cx="184" cy="291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4" name="Oval 42"/>
            <p:cNvSpPr>
              <a:spLocks noChangeArrowheads="1"/>
            </p:cNvSpPr>
            <p:nvPr/>
          </p:nvSpPr>
          <p:spPr bwMode="auto">
            <a:xfrm rot="21600000">
              <a:off x="2817" y="1877"/>
              <a:ext cx="184" cy="291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5" name="Oval 43"/>
            <p:cNvSpPr>
              <a:spLocks noChangeArrowheads="1"/>
            </p:cNvSpPr>
            <p:nvPr/>
          </p:nvSpPr>
          <p:spPr bwMode="auto">
            <a:xfrm rot="21600000">
              <a:off x="2936" y="1877"/>
              <a:ext cx="184" cy="291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" name="Group 44"/>
            <p:cNvGrpSpPr>
              <a:grpSpLocks/>
            </p:cNvGrpSpPr>
            <p:nvPr/>
          </p:nvGrpSpPr>
          <p:grpSpPr bwMode="auto">
            <a:xfrm rot="16200000">
              <a:off x="2707" y="1469"/>
              <a:ext cx="297" cy="1104"/>
              <a:chOff x="1056" y="1919"/>
              <a:chExt cx="322" cy="808"/>
            </a:xfrm>
          </p:grpSpPr>
          <p:sp>
            <p:nvSpPr>
              <p:cNvPr id="23597" name="Oval 45"/>
              <p:cNvSpPr>
                <a:spLocks noChangeArrowheads="1"/>
              </p:cNvSpPr>
              <p:nvPr/>
            </p:nvSpPr>
            <p:spPr bwMode="auto">
              <a:xfrm rot="5400000">
                <a:off x="1152" y="1828"/>
                <a:ext cx="135" cy="317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8" name="Oval 46"/>
              <p:cNvSpPr>
                <a:spLocks noChangeArrowheads="1"/>
              </p:cNvSpPr>
              <p:nvPr/>
            </p:nvSpPr>
            <p:spPr bwMode="auto">
              <a:xfrm rot="5400000">
                <a:off x="1152" y="1909"/>
                <a:ext cx="135" cy="317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99" name="Oval 47"/>
              <p:cNvSpPr>
                <a:spLocks noChangeArrowheads="1"/>
              </p:cNvSpPr>
              <p:nvPr/>
            </p:nvSpPr>
            <p:spPr bwMode="auto">
              <a:xfrm rot="5400000">
                <a:off x="1152" y="1996"/>
                <a:ext cx="135" cy="317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00" name="Oval 48"/>
              <p:cNvSpPr>
                <a:spLocks noChangeArrowheads="1"/>
              </p:cNvSpPr>
              <p:nvPr/>
            </p:nvSpPr>
            <p:spPr bwMode="auto">
              <a:xfrm rot="5400000">
                <a:off x="1153" y="2081"/>
                <a:ext cx="134" cy="317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01" name="Oval 49"/>
              <p:cNvSpPr>
                <a:spLocks noChangeArrowheads="1"/>
              </p:cNvSpPr>
              <p:nvPr/>
            </p:nvSpPr>
            <p:spPr bwMode="auto">
              <a:xfrm rot="5400000">
                <a:off x="1152" y="2162"/>
                <a:ext cx="135" cy="317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02" name="Oval 50"/>
              <p:cNvSpPr>
                <a:spLocks noChangeArrowheads="1"/>
              </p:cNvSpPr>
              <p:nvPr/>
            </p:nvSpPr>
            <p:spPr bwMode="auto">
              <a:xfrm rot="5400000">
                <a:off x="1152" y="2249"/>
                <a:ext cx="135" cy="317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03" name="Oval 51"/>
              <p:cNvSpPr>
                <a:spLocks noChangeArrowheads="1"/>
              </p:cNvSpPr>
              <p:nvPr/>
            </p:nvSpPr>
            <p:spPr bwMode="auto">
              <a:xfrm rot="5400000">
                <a:off x="1146" y="2334"/>
                <a:ext cx="135" cy="316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04" name="Oval 52"/>
              <p:cNvSpPr>
                <a:spLocks noChangeArrowheads="1"/>
              </p:cNvSpPr>
              <p:nvPr/>
            </p:nvSpPr>
            <p:spPr bwMode="auto">
              <a:xfrm rot="5400000">
                <a:off x="1146" y="2415"/>
                <a:ext cx="135" cy="316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05" name="Oval 53"/>
              <p:cNvSpPr>
                <a:spLocks noChangeArrowheads="1"/>
              </p:cNvSpPr>
              <p:nvPr/>
            </p:nvSpPr>
            <p:spPr bwMode="auto">
              <a:xfrm rot="5400000">
                <a:off x="1146" y="2502"/>
                <a:ext cx="135" cy="316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606" name="Oval 54"/>
            <p:cNvSpPr>
              <a:spLocks noChangeArrowheads="1"/>
            </p:cNvSpPr>
            <p:nvPr/>
          </p:nvSpPr>
          <p:spPr bwMode="auto">
            <a:xfrm rot="21600000">
              <a:off x="3048" y="1872"/>
              <a:ext cx="184" cy="2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7" name="Oval 55"/>
            <p:cNvSpPr>
              <a:spLocks noChangeArrowheads="1"/>
            </p:cNvSpPr>
            <p:nvPr/>
          </p:nvSpPr>
          <p:spPr bwMode="auto">
            <a:xfrm rot="21600000">
              <a:off x="3167" y="1872"/>
              <a:ext cx="184" cy="2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8" name="Oval 56"/>
            <p:cNvSpPr>
              <a:spLocks noChangeArrowheads="1"/>
            </p:cNvSpPr>
            <p:nvPr/>
          </p:nvSpPr>
          <p:spPr bwMode="auto">
            <a:xfrm rot="21600000">
              <a:off x="3284" y="1872"/>
              <a:ext cx="183" cy="29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611" name="Text Box 59"/>
          <p:cNvSpPr txBox="1">
            <a:spLocks noChangeArrowheads="1"/>
          </p:cNvSpPr>
          <p:nvPr/>
        </p:nvSpPr>
        <p:spPr bwMode="auto">
          <a:xfrm>
            <a:off x="1295400" y="10668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6600"/>
                </a:solidFill>
              </a:rPr>
              <a:t>Câu</a:t>
            </a:r>
            <a:r>
              <a:rPr lang="en-US" sz="2800" b="1" dirty="0" smtClean="0">
                <a:solidFill>
                  <a:srgbClr val="006600"/>
                </a:solidFill>
              </a:rPr>
              <a:t> 4:</a:t>
            </a:r>
            <a:endParaRPr lang="en-US" sz="2800" b="1" dirty="0">
              <a:solidFill>
                <a:srgbClr val="006600"/>
              </a:solidFill>
            </a:endParaRPr>
          </a:p>
        </p:txBody>
      </p:sp>
      <p:sp>
        <p:nvSpPr>
          <p:cNvPr id="23612" name="Text Box 60"/>
          <p:cNvSpPr txBox="1">
            <a:spLocks noChangeArrowheads="1"/>
          </p:cNvSpPr>
          <p:nvPr/>
        </p:nvSpPr>
        <p:spPr bwMode="auto">
          <a:xfrm>
            <a:off x="1295400" y="3962400"/>
            <a:ext cx="685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 err="1" smtClean="0">
                <a:latin typeface="Comic Sans MS" pitchFamily="66" charset="0"/>
              </a:rPr>
              <a:t>Lực</a:t>
            </a: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mà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tay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tác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dụng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lên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lò</a:t>
            </a:r>
            <a:r>
              <a:rPr lang="en-US" sz="2800" dirty="0">
                <a:latin typeface="Comic Sans MS" pitchFamily="66" charset="0"/>
              </a:rPr>
              <a:t> xo ?</a:t>
            </a:r>
            <a:r>
              <a:rPr lang="en-US" dirty="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3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3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7.40741E-7 L 0.07083 0.0060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0.07083 0.0060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1" grpId="0"/>
      <p:bldP spid="23612" grpId="0"/>
      <p:bldP spid="23612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457200"/>
            <a:ext cx="6096000" cy="462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60"/>
          <p:cNvSpPr txBox="1">
            <a:spLocks noChangeArrowheads="1"/>
          </p:cNvSpPr>
          <p:nvPr/>
        </p:nvSpPr>
        <p:spPr bwMode="auto">
          <a:xfrm>
            <a:off x="762000" y="5410200"/>
            <a:ext cx="6858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err="1" smtClean="0">
                <a:solidFill>
                  <a:schemeClr val="tx2"/>
                </a:solidFill>
                <a:latin typeface="Comic Sans MS" pitchFamily="66" charset="0"/>
              </a:rPr>
              <a:t>Câu</a:t>
            </a:r>
            <a:r>
              <a:rPr lang="en-US" sz="2800" b="1" dirty="0" smtClean="0">
                <a:solidFill>
                  <a:schemeClr val="tx2"/>
                </a:solidFill>
                <a:latin typeface="Comic Sans MS" pitchFamily="66" charset="0"/>
              </a:rPr>
              <a:t> 5: </a:t>
            </a:r>
            <a:r>
              <a:rPr lang="en-US" sz="2800" b="1" dirty="0" err="1" smtClean="0">
                <a:solidFill>
                  <a:schemeClr val="tx2"/>
                </a:solidFill>
                <a:latin typeface="Comic Sans MS" pitchFamily="66" charset="0"/>
              </a:rPr>
              <a:t>Lực</a:t>
            </a:r>
            <a:r>
              <a:rPr lang="en-US" sz="2800" b="1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Comic Sans MS" pitchFamily="66" charset="0"/>
              </a:rPr>
              <a:t>mà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Comic Sans MS" pitchFamily="66" charset="0"/>
              </a:rPr>
              <a:t>tay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Comic Sans MS" pitchFamily="66" charset="0"/>
              </a:rPr>
              <a:t>tác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Comic Sans MS" pitchFamily="66" charset="0"/>
              </a:rPr>
              <a:t>dụng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Comic Sans MS" pitchFamily="66" charset="0"/>
              </a:rPr>
              <a:t>lên</a:t>
            </a:r>
            <a:r>
              <a:rPr lang="en-US" sz="2800" b="1" dirty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Comic Sans MS" pitchFamily="66" charset="0"/>
              </a:rPr>
              <a:t>quả</a:t>
            </a:r>
            <a:r>
              <a:rPr lang="en-US" sz="2800" b="1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Comic Sans MS" pitchFamily="66" charset="0"/>
              </a:rPr>
              <a:t>tạ</a:t>
            </a:r>
            <a:r>
              <a:rPr lang="en-US" sz="2800" b="1" dirty="0" smtClean="0">
                <a:solidFill>
                  <a:schemeClr val="tx2"/>
                </a:solidFill>
                <a:latin typeface="Comic Sans MS" pitchFamily="66" charset="0"/>
              </a:rPr>
              <a:t>?</a:t>
            </a:r>
            <a:r>
              <a:rPr lang="en-US" sz="2800" b="1" dirty="0" smtClean="0">
                <a:latin typeface="Comic Sans MS" pitchFamily="66" charset="0"/>
              </a:rPr>
              <a:t> </a:t>
            </a:r>
            <a:endParaRPr lang="en-US" sz="28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2410E-9262-4597-8341-73B8E77DCE37}" type="slidenum">
              <a:rPr lang="en-US"/>
              <a:pPr/>
              <a:t>19</a:t>
            </a:fld>
            <a:endParaRPr lang="en-US"/>
          </a:p>
        </p:txBody>
      </p:sp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304800" y="2438400"/>
            <a:ext cx="8382000" cy="2057400"/>
          </a:xfrm>
          <a:prstGeom prst="parallelogram">
            <a:avLst>
              <a:gd name="adj" fmla="val 101852"/>
            </a:avLst>
          </a:prstGeom>
          <a:solidFill>
            <a:srgbClr val="CCCCFF"/>
          </a:solidFill>
          <a:ln w="19050">
            <a:solidFill>
              <a:srgbClr val="00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 rot="12043484" flipV="1">
            <a:off x="2971800" y="2895600"/>
            <a:ext cx="1524000" cy="1052513"/>
            <a:chOff x="2952" y="1398"/>
            <a:chExt cx="696" cy="570"/>
          </a:xfrm>
        </p:grpSpPr>
        <p:sp>
          <p:nvSpPr>
            <p:cNvPr id="20484" name="Freeform 4"/>
            <p:cNvSpPr>
              <a:spLocks/>
            </p:cNvSpPr>
            <p:nvPr/>
          </p:nvSpPr>
          <p:spPr bwMode="auto">
            <a:xfrm>
              <a:off x="2952" y="1398"/>
              <a:ext cx="610" cy="505"/>
            </a:xfrm>
            <a:custGeom>
              <a:avLst/>
              <a:gdLst/>
              <a:ahLst/>
              <a:cxnLst>
                <a:cxn ang="0">
                  <a:pos x="229" y="274"/>
                </a:cxn>
                <a:cxn ang="0">
                  <a:pos x="191" y="267"/>
                </a:cxn>
                <a:cxn ang="0">
                  <a:pos x="151" y="251"/>
                </a:cxn>
                <a:cxn ang="0">
                  <a:pos x="105" y="220"/>
                </a:cxn>
                <a:cxn ang="0">
                  <a:pos x="68" y="226"/>
                </a:cxn>
                <a:cxn ang="0">
                  <a:pos x="88" y="259"/>
                </a:cxn>
                <a:cxn ang="0">
                  <a:pos x="123" y="312"/>
                </a:cxn>
                <a:cxn ang="0">
                  <a:pos x="175" y="343"/>
                </a:cxn>
                <a:cxn ang="0">
                  <a:pos x="249" y="385"/>
                </a:cxn>
                <a:cxn ang="0">
                  <a:pos x="305" y="399"/>
                </a:cxn>
                <a:cxn ang="0">
                  <a:pos x="335" y="411"/>
                </a:cxn>
                <a:cxn ang="0">
                  <a:pos x="371" y="421"/>
                </a:cxn>
                <a:cxn ang="0">
                  <a:pos x="398" y="433"/>
                </a:cxn>
                <a:cxn ang="0">
                  <a:pos x="435" y="459"/>
                </a:cxn>
                <a:cxn ang="0">
                  <a:pos x="462" y="483"/>
                </a:cxn>
                <a:cxn ang="0">
                  <a:pos x="494" y="500"/>
                </a:cxn>
                <a:cxn ang="0">
                  <a:pos x="506" y="490"/>
                </a:cxn>
                <a:cxn ang="0">
                  <a:pos x="516" y="448"/>
                </a:cxn>
                <a:cxn ang="0">
                  <a:pos x="550" y="404"/>
                </a:cxn>
                <a:cxn ang="0">
                  <a:pos x="581" y="354"/>
                </a:cxn>
                <a:cxn ang="0">
                  <a:pos x="595" y="325"/>
                </a:cxn>
                <a:cxn ang="0">
                  <a:pos x="573" y="304"/>
                </a:cxn>
                <a:cxn ang="0">
                  <a:pos x="541" y="291"/>
                </a:cxn>
                <a:cxn ang="0">
                  <a:pos x="522" y="278"/>
                </a:cxn>
                <a:cxn ang="0">
                  <a:pos x="477" y="190"/>
                </a:cxn>
                <a:cxn ang="0">
                  <a:pos x="441" y="125"/>
                </a:cxn>
                <a:cxn ang="0">
                  <a:pos x="414" y="91"/>
                </a:cxn>
                <a:cxn ang="0">
                  <a:pos x="394" y="55"/>
                </a:cxn>
                <a:cxn ang="0">
                  <a:pos x="373" y="39"/>
                </a:cxn>
                <a:cxn ang="0">
                  <a:pos x="337" y="27"/>
                </a:cxn>
                <a:cxn ang="0">
                  <a:pos x="300" y="17"/>
                </a:cxn>
                <a:cxn ang="0">
                  <a:pos x="252" y="16"/>
                </a:cxn>
                <a:cxn ang="0">
                  <a:pos x="206" y="11"/>
                </a:cxn>
                <a:cxn ang="0">
                  <a:pos x="189" y="6"/>
                </a:cxn>
                <a:cxn ang="0">
                  <a:pos x="146" y="3"/>
                </a:cxn>
                <a:cxn ang="0">
                  <a:pos x="98" y="6"/>
                </a:cxn>
                <a:cxn ang="0">
                  <a:pos x="54" y="5"/>
                </a:cxn>
                <a:cxn ang="0">
                  <a:pos x="12" y="0"/>
                </a:cxn>
                <a:cxn ang="0">
                  <a:pos x="2" y="26"/>
                </a:cxn>
                <a:cxn ang="0">
                  <a:pos x="24" y="44"/>
                </a:cxn>
                <a:cxn ang="0">
                  <a:pos x="72" y="54"/>
                </a:cxn>
                <a:cxn ang="0">
                  <a:pos x="122" y="71"/>
                </a:cxn>
                <a:cxn ang="0">
                  <a:pos x="159" y="72"/>
                </a:cxn>
                <a:cxn ang="0">
                  <a:pos x="195" y="101"/>
                </a:cxn>
                <a:cxn ang="0">
                  <a:pos x="228" y="125"/>
                </a:cxn>
                <a:cxn ang="0">
                  <a:pos x="248" y="149"/>
                </a:cxn>
                <a:cxn ang="0">
                  <a:pos x="267" y="175"/>
                </a:cxn>
                <a:cxn ang="0">
                  <a:pos x="274" y="200"/>
                </a:cxn>
                <a:cxn ang="0">
                  <a:pos x="275" y="241"/>
                </a:cxn>
              </a:cxnLst>
              <a:rect l="0" t="0" r="r" b="b"/>
              <a:pathLst>
                <a:path w="610" h="505">
                  <a:moveTo>
                    <a:pt x="249" y="265"/>
                  </a:moveTo>
                  <a:lnTo>
                    <a:pt x="229" y="274"/>
                  </a:lnTo>
                  <a:lnTo>
                    <a:pt x="214" y="274"/>
                  </a:lnTo>
                  <a:lnTo>
                    <a:pt x="191" y="267"/>
                  </a:lnTo>
                  <a:lnTo>
                    <a:pt x="167" y="265"/>
                  </a:lnTo>
                  <a:lnTo>
                    <a:pt x="151" y="251"/>
                  </a:lnTo>
                  <a:lnTo>
                    <a:pt x="128" y="229"/>
                  </a:lnTo>
                  <a:lnTo>
                    <a:pt x="105" y="220"/>
                  </a:lnTo>
                  <a:lnTo>
                    <a:pt x="82" y="219"/>
                  </a:lnTo>
                  <a:lnTo>
                    <a:pt x="68" y="226"/>
                  </a:lnTo>
                  <a:lnTo>
                    <a:pt x="77" y="239"/>
                  </a:lnTo>
                  <a:lnTo>
                    <a:pt x="88" y="259"/>
                  </a:lnTo>
                  <a:lnTo>
                    <a:pt x="108" y="288"/>
                  </a:lnTo>
                  <a:lnTo>
                    <a:pt x="123" y="312"/>
                  </a:lnTo>
                  <a:lnTo>
                    <a:pt x="152" y="328"/>
                  </a:lnTo>
                  <a:lnTo>
                    <a:pt x="175" y="343"/>
                  </a:lnTo>
                  <a:lnTo>
                    <a:pt x="192" y="353"/>
                  </a:lnTo>
                  <a:lnTo>
                    <a:pt x="249" y="385"/>
                  </a:lnTo>
                  <a:lnTo>
                    <a:pt x="276" y="391"/>
                  </a:lnTo>
                  <a:lnTo>
                    <a:pt x="305" y="399"/>
                  </a:lnTo>
                  <a:lnTo>
                    <a:pt x="320" y="403"/>
                  </a:lnTo>
                  <a:lnTo>
                    <a:pt x="335" y="411"/>
                  </a:lnTo>
                  <a:lnTo>
                    <a:pt x="356" y="416"/>
                  </a:lnTo>
                  <a:lnTo>
                    <a:pt x="371" y="421"/>
                  </a:lnTo>
                  <a:lnTo>
                    <a:pt x="386" y="426"/>
                  </a:lnTo>
                  <a:lnTo>
                    <a:pt x="398" y="433"/>
                  </a:lnTo>
                  <a:lnTo>
                    <a:pt x="416" y="442"/>
                  </a:lnTo>
                  <a:lnTo>
                    <a:pt x="435" y="459"/>
                  </a:lnTo>
                  <a:lnTo>
                    <a:pt x="450" y="471"/>
                  </a:lnTo>
                  <a:lnTo>
                    <a:pt x="462" y="483"/>
                  </a:lnTo>
                  <a:lnTo>
                    <a:pt x="477" y="492"/>
                  </a:lnTo>
                  <a:lnTo>
                    <a:pt x="494" y="500"/>
                  </a:lnTo>
                  <a:lnTo>
                    <a:pt x="504" y="505"/>
                  </a:lnTo>
                  <a:lnTo>
                    <a:pt x="506" y="490"/>
                  </a:lnTo>
                  <a:lnTo>
                    <a:pt x="509" y="475"/>
                  </a:lnTo>
                  <a:lnTo>
                    <a:pt x="516" y="448"/>
                  </a:lnTo>
                  <a:lnTo>
                    <a:pt x="539" y="421"/>
                  </a:lnTo>
                  <a:lnTo>
                    <a:pt x="550" y="404"/>
                  </a:lnTo>
                  <a:lnTo>
                    <a:pt x="571" y="373"/>
                  </a:lnTo>
                  <a:lnTo>
                    <a:pt x="581" y="354"/>
                  </a:lnTo>
                  <a:lnTo>
                    <a:pt x="592" y="338"/>
                  </a:lnTo>
                  <a:lnTo>
                    <a:pt x="595" y="325"/>
                  </a:lnTo>
                  <a:lnTo>
                    <a:pt x="610" y="322"/>
                  </a:lnTo>
                  <a:lnTo>
                    <a:pt x="573" y="304"/>
                  </a:lnTo>
                  <a:lnTo>
                    <a:pt x="561" y="297"/>
                  </a:lnTo>
                  <a:lnTo>
                    <a:pt x="541" y="291"/>
                  </a:lnTo>
                  <a:lnTo>
                    <a:pt x="530" y="285"/>
                  </a:lnTo>
                  <a:lnTo>
                    <a:pt x="522" y="278"/>
                  </a:lnTo>
                  <a:lnTo>
                    <a:pt x="512" y="256"/>
                  </a:lnTo>
                  <a:lnTo>
                    <a:pt x="477" y="190"/>
                  </a:lnTo>
                  <a:lnTo>
                    <a:pt x="460" y="154"/>
                  </a:lnTo>
                  <a:lnTo>
                    <a:pt x="441" y="125"/>
                  </a:lnTo>
                  <a:lnTo>
                    <a:pt x="427" y="110"/>
                  </a:lnTo>
                  <a:lnTo>
                    <a:pt x="414" y="91"/>
                  </a:lnTo>
                  <a:lnTo>
                    <a:pt x="404" y="74"/>
                  </a:lnTo>
                  <a:lnTo>
                    <a:pt x="394" y="55"/>
                  </a:lnTo>
                  <a:lnTo>
                    <a:pt x="385" y="44"/>
                  </a:lnTo>
                  <a:lnTo>
                    <a:pt x="373" y="39"/>
                  </a:lnTo>
                  <a:lnTo>
                    <a:pt x="350" y="35"/>
                  </a:lnTo>
                  <a:lnTo>
                    <a:pt x="337" y="27"/>
                  </a:lnTo>
                  <a:lnTo>
                    <a:pt x="321" y="17"/>
                  </a:lnTo>
                  <a:lnTo>
                    <a:pt x="300" y="17"/>
                  </a:lnTo>
                  <a:lnTo>
                    <a:pt x="273" y="21"/>
                  </a:lnTo>
                  <a:lnTo>
                    <a:pt x="252" y="16"/>
                  </a:lnTo>
                  <a:lnTo>
                    <a:pt x="228" y="24"/>
                  </a:lnTo>
                  <a:lnTo>
                    <a:pt x="206" y="11"/>
                  </a:lnTo>
                  <a:lnTo>
                    <a:pt x="194" y="8"/>
                  </a:lnTo>
                  <a:lnTo>
                    <a:pt x="189" y="6"/>
                  </a:lnTo>
                  <a:lnTo>
                    <a:pt x="171" y="3"/>
                  </a:lnTo>
                  <a:lnTo>
                    <a:pt x="146" y="3"/>
                  </a:lnTo>
                  <a:lnTo>
                    <a:pt x="117" y="3"/>
                  </a:lnTo>
                  <a:lnTo>
                    <a:pt x="98" y="6"/>
                  </a:lnTo>
                  <a:lnTo>
                    <a:pt x="75" y="5"/>
                  </a:lnTo>
                  <a:lnTo>
                    <a:pt x="54" y="5"/>
                  </a:lnTo>
                  <a:lnTo>
                    <a:pt x="33" y="2"/>
                  </a:lnTo>
                  <a:lnTo>
                    <a:pt x="12" y="0"/>
                  </a:lnTo>
                  <a:lnTo>
                    <a:pt x="0" y="9"/>
                  </a:lnTo>
                  <a:lnTo>
                    <a:pt x="2" y="26"/>
                  </a:lnTo>
                  <a:lnTo>
                    <a:pt x="9" y="35"/>
                  </a:lnTo>
                  <a:lnTo>
                    <a:pt x="24" y="44"/>
                  </a:lnTo>
                  <a:lnTo>
                    <a:pt x="44" y="51"/>
                  </a:lnTo>
                  <a:lnTo>
                    <a:pt x="72" y="54"/>
                  </a:lnTo>
                  <a:lnTo>
                    <a:pt x="101" y="65"/>
                  </a:lnTo>
                  <a:lnTo>
                    <a:pt x="122" y="71"/>
                  </a:lnTo>
                  <a:lnTo>
                    <a:pt x="140" y="71"/>
                  </a:lnTo>
                  <a:lnTo>
                    <a:pt x="159" y="72"/>
                  </a:lnTo>
                  <a:lnTo>
                    <a:pt x="177" y="87"/>
                  </a:lnTo>
                  <a:lnTo>
                    <a:pt x="195" y="101"/>
                  </a:lnTo>
                  <a:lnTo>
                    <a:pt x="209" y="113"/>
                  </a:lnTo>
                  <a:lnTo>
                    <a:pt x="228" y="125"/>
                  </a:lnTo>
                  <a:lnTo>
                    <a:pt x="236" y="132"/>
                  </a:lnTo>
                  <a:lnTo>
                    <a:pt x="248" y="149"/>
                  </a:lnTo>
                  <a:lnTo>
                    <a:pt x="259" y="158"/>
                  </a:lnTo>
                  <a:lnTo>
                    <a:pt x="267" y="175"/>
                  </a:lnTo>
                  <a:lnTo>
                    <a:pt x="274" y="188"/>
                  </a:lnTo>
                  <a:lnTo>
                    <a:pt x="274" y="200"/>
                  </a:lnTo>
                  <a:lnTo>
                    <a:pt x="277" y="218"/>
                  </a:lnTo>
                  <a:lnTo>
                    <a:pt x="275" y="241"/>
                  </a:lnTo>
                  <a:lnTo>
                    <a:pt x="249" y="265"/>
                  </a:lnTo>
                  <a:close/>
                </a:path>
              </a:pathLst>
            </a:custGeom>
            <a:solidFill>
              <a:srgbClr val="FFBFB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85" name="Freeform 5"/>
            <p:cNvSpPr>
              <a:spLocks/>
            </p:cNvSpPr>
            <p:nvPr/>
          </p:nvSpPr>
          <p:spPr bwMode="auto">
            <a:xfrm>
              <a:off x="3140" y="1402"/>
              <a:ext cx="106" cy="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" y="28"/>
                </a:cxn>
                <a:cxn ang="0">
                  <a:pos x="106" y="58"/>
                </a:cxn>
              </a:cxnLst>
              <a:rect l="0" t="0" r="r" b="b"/>
              <a:pathLst>
                <a:path w="106" h="58">
                  <a:moveTo>
                    <a:pt x="0" y="0"/>
                  </a:moveTo>
                  <a:lnTo>
                    <a:pt x="53" y="28"/>
                  </a:lnTo>
                  <a:lnTo>
                    <a:pt x="106" y="5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86" name="Freeform 6"/>
            <p:cNvSpPr>
              <a:spLocks/>
            </p:cNvSpPr>
            <p:nvPr/>
          </p:nvSpPr>
          <p:spPr bwMode="auto">
            <a:xfrm rot="-1242821">
              <a:off x="3037" y="1616"/>
              <a:ext cx="15" cy="48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53" y="52"/>
                </a:cxn>
                <a:cxn ang="0">
                  <a:pos x="69" y="83"/>
                </a:cxn>
                <a:cxn ang="0">
                  <a:pos x="70" y="113"/>
                </a:cxn>
                <a:cxn ang="0">
                  <a:pos x="58" y="140"/>
                </a:cxn>
                <a:cxn ang="0">
                  <a:pos x="27" y="158"/>
                </a:cxn>
                <a:cxn ang="0">
                  <a:pos x="0" y="169"/>
                </a:cxn>
              </a:cxnLst>
              <a:rect l="0" t="0" r="r" b="b"/>
              <a:pathLst>
                <a:path w="70" h="169">
                  <a:moveTo>
                    <a:pt x="23" y="0"/>
                  </a:moveTo>
                  <a:lnTo>
                    <a:pt x="53" y="52"/>
                  </a:lnTo>
                  <a:lnTo>
                    <a:pt x="69" y="83"/>
                  </a:lnTo>
                  <a:lnTo>
                    <a:pt x="70" y="113"/>
                  </a:lnTo>
                  <a:lnTo>
                    <a:pt x="58" y="140"/>
                  </a:lnTo>
                  <a:lnTo>
                    <a:pt x="27" y="158"/>
                  </a:lnTo>
                  <a:lnTo>
                    <a:pt x="0" y="169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87" name="Freeform 7"/>
            <p:cNvSpPr>
              <a:spLocks/>
            </p:cNvSpPr>
            <p:nvPr/>
          </p:nvSpPr>
          <p:spPr bwMode="auto">
            <a:xfrm rot="20151268">
              <a:off x="3112" y="1454"/>
              <a:ext cx="6" cy="17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2" y="9"/>
                </a:cxn>
                <a:cxn ang="0">
                  <a:pos x="0" y="17"/>
                </a:cxn>
              </a:cxnLst>
              <a:rect l="0" t="0" r="r" b="b"/>
              <a:pathLst>
                <a:path w="6" h="17">
                  <a:moveTo>
                    <a:pt x="6" y="0"/>
                  </a:moveTo>
                  <a:lnTo>
                    <a:pt x="2" y="9"/>
                  </a:lnTo>
                  <a:lnTo>
                    <a:pt x="0" y="17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88" name="Freeform 8"/>
            <p:cNvSpPr>
              <a:spLocks/>
            </p:cNvSpPr>
            <p:nvPr/>
          </p:nvSpPr>
          <p:spPr bwMode="auto">
            <a:xfrm rot="-996419">
              <a:off x="3023" y="1438"/>
              <a:ext cx="3" cy="14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7"/>
                </a:cxn>
                <a:cxn ang="0">
                  <a:pos x="0" y="14"/>
                </a:cxn>
              </a:cxnLst>
              <a:rect l="0" t="0" r="r" b="b"/>
              <a:pathLst>
                <a:path w="3" h="14">
                  <a:moveTo>
                    <a:pt x="3" y="0"/>
                  </a:moveTo>
                  <a:lnTo>
                    <a:pt x="0" y="7"/>
                  </a:lnTo>
                  <a:lnTo>
                    <a:pt x="0" y="1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 rot="12375108">
              <a:off x="3406" y="1698"/>
              <a:ext cx="242" cy="270"/>
              <a:chOff x="2457" y="2549"/>
              <a:chExt cx="557" cy="547"/>
            </a:xfrm>
          </p:grpSpPr>
          <p:sp>
            <p:nvSpPr>
              <p:cNvPr id="20490" name="Freeform 10"/>
              <p:cNvSpPr>
                <a:spLocks/>
              </p:cNvSpPr>
              <p:nvPr/>
            </p:nvSpPr>
            <p:spPr bwMode="auto">
              <a:xfrm>
                <a:off x="2457" y="2549"/>
                <a:ext cx="557" cy="547"/>
              </a:xfrm>
              <a:custGeom>
                <a:avLst/>
                <a:gdLst/>
                <a:ahLst/>
                <a:cxnLst>
                  <a:cxn ang="0">
                    <a:pos x="1112" y="140"/>
                  </a:cxn>
                  <a:cxn ang="0">
                    <a:pos x="1056" y="271"/>
                  </a:cxn>
                  <a:cxn ang="0">
                    <a:pos x="1017" y="373"/>
                  </a:cxn>
                  <a:cxn ang="0">
                    <a:pos x="971" y="476"/>
                  </a:cxn>
                  <a:cxn ang="0">
                    <a:pos x="943" y="588"/>
                  </a:cxn>
                  <a:cxn ang="0">
                    <a:pos x="924" y="702"/>
                  </a:cxn>
                  <a:cxn ang="0">
                    <a:pos x="905" y="814"/>
                  </a:cxn>
                  <a:cxn ang="0">
                    <a:pos x="905" y="916"/>
                  </a:cxn>
                  <a:cxn ang="0">
                    <a:pos x="905" y="1001"/>
                  </a:cxn>
                  <a:cxn ang="0">
                    <a:pos x="905" y="1038"/>
                  </a:cxn>
                  <a:cxn ang="0">
                    <a:pos x="242" y="1094"/>
                  </a:cxn>
                  <a:cxn ang="0">
                    <a:pos x="130" y="448"/>
                  </a:cxn>
                  <a:cxn ang="0">
                    <a:pos x="28" y="65"/>
                  </a:cxn>
                  <a:cxn ang="0">
                    <a:pos x="0" y="0"/>
                  </a:cxn>
                  <a:cxn ang="0">
                    <a:pos x="420" y="75"/>
                  </a:cxn>
                  <a:cxn ang="0">
                    <a:pos x="765" y="103"/>
                  </a:cxn>
                  <a:cxn ang="0">
                    <a:pos x="989" y="103"/>
                  </a:cxn>
                  <a:cxn ang="0">
                    <a:pos x="1112" y="140"/>
                  </a:cxn>
                </a:cxnLst>
                <a:rect l="0" t="0" r="r" b="b"/>
                <a:pathLst>
                  <a:path w="1112" h="1094">
                    <a:moveTo>
                      <a:pt x="1112" y="140"/>
                    </a:moveTo>
                    <a:lnTo>
                      <a:pt x="1056" y="271"/>
                    </a:lnTo>
                    <a:lnTo>
                      <a:pt x="1017" y="373"/>
                    </a:lnTo>
                    <a:lnTo>
                      <a:pt x="971" y="476"/>
                    </a:lnTo>
                    <a:lnTo>
                      <a:pt x="943" y="588"/>
                    </a:lnTo>
                    <a:lnTo>
                      <a:pt x="924" y="702"/>
                    </a:lnTo>
                    <a:lnTo>
                      <a:pt x="905" y="814"/>
                    </a:lnTo>
                    <a:lnTo>
                      <a:pt x="905" y="916"/>
                    </a:lnTo>
                    <a:lnTo>
                      <a:pt x="905" y="1001"/>
                    </a:lnTo>
                    <a:lnTo>
                      <a:pt x="905" y="1038"/>
                    </a:lnTo>
                    <a:lnTo>
                      <a:pt x="242" y="1094"/>
                    </a:lnTo>
                    <a:lnTo>
                      <a:pt x="130" y="448"/>
                    </a:lnTo>
                    <a:lnTo>
                      <a:pt x="28" y="65"/>
                    </a:lnTo>
                    <a:lnTo>
                      <a:pt x="0" y="0"/>
                    </a:lnTo>
                    <a:lnTo>
                      <a:pt x="420" y="75"/>
                    </a:lnTo>
                    <a:lnTo>
                      <a:pt x="765" y="103"/>
                    </a:lnTo>
                    <a:lnTo>
                      <a:pt x="989" y="103"/>
                    </a:lnTo>
                    <a:lnTo>
                      <a:pt x="1112" y="140"/>
                    </a:lnTo>
                    <a:close/>
                  </a:path>
                </a:pathLst>
              </a:custGeom>
              <a:solidFill>
                <a:srgbClr val="5F7FFF"/>
              </a:solidFill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91" name="Oval 11"/>
              <p:cNvSpPr>
                <a:spLocks noChangeArrowheads="1"/>
              </p:cNvSpPr>
              <p:nvPr/>
            </p:nvSpPr>
            <p:spPr bwMode="auto">
              <a:xfrm>
                <a:off x="2793" y="2961"/>
                <a:ext cx="61" cy="7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492" name="Freeform 12"/>
            <p:cNvSpPr>
              <a:spLocks/>
            </p:cNvSpPr>
            <p:nvPr/>
          </p:nvSpPr>
          <p:spPr bwMode="auto">
            <a:xfrm rot="15712181">
              <a:off x="3109" y="1667"/>
              <a:ext cx="13" cy="9"/>
            </a:xfrm>
            <a:custGeom>
              <a:avLst/>
              <a:gdLst/>
              <a:ahLst/>
              <a:cxnLst>
                <a:cxn ang="0">
                  <a:pos x="55" y="33"/>
                </a:cxn>
                <a:cxn ang="0">
                  <a:pos x="26" y="22"/>
                </a:cxn>
                <a:cxn ang="0">
                  <a:pos x="7" y="8"/>
                </a:cxn>
                <a:cxn ang="0">
                  <a:pos x="0" y="0"/>
                </a:cxn>
              </a:cxnLst>
              <a:rect l="0" t="0" r="r" b="b"/>
              <a:pathLst>
                <a:path w="55" h="33">
                  <a:moveTo>
                    <a:pt x="55" y="33"/>
                  </a:moveTo>
                  <a:lnTo>
                    <a:pt x="26" y="22"/>
                  </a:lnTo>
                  <a:lnTo>
                    <a:pt x="7" y="8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Freeform 13"/>
            <p:cNvSpPr>
              <a:spLocks/>
            </p:cNvSpPr>
            <p:nvPr/>
          </p:nvSpPr>
          <p:spPr bwMode="auto">
            <a:xfrm rot="-487818">
              <a:off x="3226" y="1413"/>
              <a:ext cx="4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" y="8"/>
                </a:cxn>
                <a:cxn ang="0">
                  <a:pos x="53" y="34"/>
                </a:cxn>
              </a:cxnLst>
              <a:rect l="0" t="0" r="r" b="b"/>
              <a:pathLst>
                <a:path w="53" h="34">
                  <a:moveTo>
                    <a:pt x="0" y="0"/>
                  </a:moveTo>
                  <a:lnTo>
                    <a:pt x="17" y="8"/>
                  </a:lnTo>
                  <a:lnTo>
                    <a:pt x="53" y="34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Freeform 14"/>
            <p:cNvSpPr>
              <a:spLocks/>
            </p:cNvSpPr>
            <p:nvPr/>
          </p:nvSpPr>
          <p:spPr bwMode="auto">
            <a:xfrm>
              <a:off x="2956" y="1405"/>
              <a:ext cx="40" cy="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6" y="6"/>
                </a:cxn>
                <a:cxn ang="0">
                  <a:pos x="25" y="7"/>
                </a:cxn>
                <a:cxn ang="0">
                  <a:pos x="33" y="5"/>
                </a:cxn>
                <a:cxn ang="0">
                  <a:pos x="40" y="0"/>
                </a:cxn>
              </a:cxnLst>
              <a:rect l="0" t="0" r="r" b="b"/>
              <a:pathLst>
                <a:path w="40" h="7">
                  <a:moveTo>
                    <a:pt x="0" y="4"/>
                  </a:moveTo>
                  <a:lnTo>
                    <a:pt x="16" y="6"/>
                  </a:lnTo>
                  <a:lnTo>
                    <a:pt x="25" y="7"/>
                  </a:lnTo>
                  <a:lnTo>
                    <a:pt x="33" y="5"/>
                  </a:lnTo>
                  <a:lnTo>
                    <a:pt x="4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7239000" y="3581400"/>
            <a:ext cx="16764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4343400" y="2971800"/>
            <a:ext cx="1981200" cy="914400"/>
            <a:chOff x="3168" y="2448"/>
            <a:chExt cx="1248" cy="576"/>
          </a:xfrm>
        </p:grpSpPr>
        <p:sp>
          <p:nvSpPr>
            <p:cNvPr id="20497" name="AutoShape 17"/>
            <p:cNvSpPr>
              <a:spLocks noChangeArrowheads="1"/>
            </p:cNvSpPr>
            <p:nvPr/>
          </p:nvSpPr>
          <p:spPr bwMode="auto">
            <a:xfrm>
              <a:off x="3168" y="2448"/>
              <a:ext cx="1248" cy="480"/>
            </a:xfrm>
            <a:prstGeom prst="cube">
              <a:avLst>
                <a:gd name="adj" fmla="val 5479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8" name="Oval 18"/>
            <p:cNvSpPr>
              <a:spLocks noChangeArrowheads="1"/>
            </p:cNvSpPr>
            <p:nvPr/>
          </p:nvSpPr>
          <p:spPr bwMode="auto">
            <a:xfrm>
              <a:off x="3312" y="27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Oval 19"/>
            <p:cNvSpPr>
              <a:spLocks noChangeArrowheads="1"/>
            </p:cNvSpPr>
            <p:nvPr/>
          </p:nvSpPr>
          <p:spPr bwMode="auto">
            <a:xfrm>
              <a:off x="3744" y="2784"/>
              <a:ext cx="240" cy="24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1524000" y="11430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6:</a:t>
            </a:r>
            <a:endParaRPr lang="en-US" sz="2800" b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2" name="Oval 22"/>
          <p:cNvSpPr>
            <a:spLocks noChangeArrowheads="1"/>
          </p:cNvSpPr>
          <p:nvPr/>
        </p:nvSpPr>
        <p:spPr bwMode="auto">
          <a:xfrm rot="2406661" flipH="1">
            <a:off x="6705600" y="2819400"/>
            <a:ext cx="533400" cy="1447800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0503" name="Oval 23"/>
          <p:cNvSpPr>
            <a:spLocks noChangeArrowheads="1"/>
          </p:cNvSpPr>
          <p:nvPr/>
        </p:nvSpPr>
        <p:spPr bwMode="auto">
          <a:xfrm rot="2361431" flipH="1">
            <a:off x="6248400" y="2743200"/>
            <a:ext cx="990600" cy="1447800"/>
          </a:xfrm>
          <a:prstGeom prst="ellips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bg2"/>
            </a:extrusionClr>
          </a:sp3d>
        </p:spPr>
        <p:txBody>
          <a:bodyPr wrap="none" anchor="ctr">
            <a:flatTx/>
          </a:bodyPr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457200" y="4648200"/>
            <a:ext cx="838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800" b="1" dirty="0" err="1" smtClean="0">
                <a:solidFill>
                  <a:srgbClr val="CC3300"/>
                </a:solidFill>
                <a:latin typeface="Comic Sans MS" pitchFamily="66" charset="0"/>
              </a:rPr>
              <a:t>Lực</a:t>
            </a:r>
            <a:r>
              <a:rPr lang="en-US" sz="2800" b="1" dirty="0" smtClean="0">
                <a:solidFill>
                  <a:srgbClr val="CC3300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latin typeface="Comic Sans MS" pitchFamily="66" charset="0"/>
              </a:rPr>
              <a:t>mà</a:t>
            </a:r>
            <a:r>
              <a:rPr lang="en-US" sz="2800" b="1" dirty="0">
                <a:solidFill>
                  <a:srgbClr val="CC3300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latin typeface="Comic Sans MS" pitchFamily="66" charset="0"/>
              </a:rPr>
              <a:t>lò</a:t>
            </a:r>
            <a:r>
              <a:rPr lang="en-US" sz="2800" b="1" dirty="0">
                <a:solidFill>
                  <a:srgbClr val="CC3300"/>
                </a:solidFill>
                <a:latin typeface="Comic Sans MS" pitchFamily="66" charset="0"/>
              </a:rPr>
              <a:t> xo </a:t>
            </a:r>
            <a:r>
              <a:rPr lang="en-US" sz="2800" b="1" dirty="0" err="1">
                <a:solidFill>
                  <a:srgbClr val="CC3300"/>
                </a:solidFill>
                <a:latin typeface="Comic Sans MS" pitchFamily="66" charset="0"/>
              </a:rPr>
              <a:t>lá</a:t>
            </a:r>
            <a:r>
              <a:rPr lang="en-US" sz="2800" b="1" dirty="0">
                <a:solidFill>
                  <a:srgbClr val="CC3300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latin typeface="Comic Sans MS" pitchFamily="66" charset="0"/>
              </a:rPr>
              <a:t>tròn</a:t>
            </a:r>
            <a:r>
              <a:rPr lang="en-US" sz="2800" b="1" dirty="0">
                <a:solidFill>
                  <a:srgbClr val="CC3300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latin typeface="Comic Sans MS" pitchFamily="66" charset="0"/>
              </a:rPr>
              <a:t>tác</a:t>
            </a:r>
            <a:r>
              <a:rPr lang="en-US" sz="2800" b="1" dirty="0">
                <a:solidFill>
                  <a:srgbClr val="CC3300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latin typeface="Comic Sans MS" pitchFamily="66" charset="0"/>
              </a:rPr>
              <a:t>dụng</a:t>
            </a:r>
            <a:r>
              <a:rPr lang="en-US" sz="2800" b="1" dirty="0">
                <a:solidFill>
                  <a:srgbClr val="CC3300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latin typeface="Comic Sans MS" pitchFamily="66" charset="0"/>
              </a:rPr>
              <a:t>lên</a:t>
            </a:r>
            <a:r>
              <a:rPr lang="en-US" sz="2800" b="1" dirty="0">
                <a:solidFill>
                  <a:srgbClr val="CC3300"/>
                </a:solidFill>
                <a:latin typeface="Comic Sans MS" pitchFamily="66" charset="0"/>
              </a:rPr>
              <a:t> </a:t>
            </a:r>
            <a:r>
              <a:rPr lang="en-US" sz="2800" b="1" dirty="0" err="1">
                <a:solidFill>
                  <a:srgbClr val="CC3300"/>
                </a:solidFill>
                <a:latin typeface="Comic Sans MS" pitchFamily="66" charset="0"/>
              </a:rPr>
              <a:t>xe</a:t>
            </a:r>
            <a:r>
              <a:rPr lang="en-US" sz="2800" b="1" dirty="0">
                <a:solidFill>
                  <a:srgbClr val="CC3300"/>
                </a:solidFill>
                <a:latin typeface="Comic Sans MS" pitchFamily="66" charset="0"/>
              </a:rPr>
              <a:t> 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10405E-6 L 0.09167 -0.0099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-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96532E-6 L 0.09167 -1.96532E-6 " pathEditMode="fixed" rAng="0" ptsTypes="AA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3" presetClass="exit" presetSubtype="28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200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2/3*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2/3*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2" grpId="0" animBg="1"/>
      <p:bldP spid="20503" grpId="0" animBg="1"/>
      <p:bldP spid="205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04800"/>
            <a:ext cx="8763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Đập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ạn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thổi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vỡ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90600" y="3581400"/>
            <a:ext cx="55226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990600" y="449580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1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/>
          </a:p>
        </p:txBody>
      </p:sp>
      <p:sp>
        <p:nvSpPr>
          <p:cNvPr id="7" name="AutoShape 109"/>
          <p:cNvSpPr>
            <a:spLocks noChangeArrowheads="1"/>
          </p:cNvSpPr>
          <p:nvPr/>
        </p:nvSpPr>
        <p:spPr bwMode="auto">
          <a:xfrm>
            <a:off x="304800" y="762000"/>
            <a:ext cx="8382000" cy="1981200"/>
          </a:xfrm>
          <a:prstGeom prst="cloudCallout">
            <a:avLst>
              <a:gd name="adj1" fmla="val -43750"/>
              <a:gd name="adj2" fmla="val 68306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8" name="AutoShape 115"/>
          <p:cNvSpPr>
            <a:spLocks noChangeArrowheads="1"/>
          </p:cNvSpPr>
          <p:nvPr/>
        </p:nvSpPr>
        <p:spPr bwMode="auto">
          <a:xfrm>
            <a:off x="609600" y="838200"/>
            <a:ext cx="7924800" cy="1828800"/>
          </a:xfrm>
          <a:prstGeom prst="cloudCallout">
            <a:avLst>
              <a:gd name="adj1" fmla="val -43750"/>
              <a:gd name="adj2" fmla="val 68306"/>
            </a:avLst>
          </a:prstGeom>
          <a:solidFill>
            <a:srgbClr val="FFCCFF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685800" y="1447800"/>
            <a:ext cx="8077200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1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95400" y="3962400"/>
            <a:ext cx="6629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/>
          </a:p>
        </p:txBody>
      </p:sp>
      <p:sp>
        <p:nvSpPr>
          <p:cNvPr id="16" name="AutoShape 109"/>
          <p:cNvSpPr>
            <a:spLocks noChangeArrowheads="1"/>
          </p:cNvSpPr>
          <p:nvPr/>
        </p:nvSpPr>
        <p:spPr bwMode="auto">
          <a:xfrm>
            <a:off x="457200" y="990600"/>
            <a:ext cx="8458200" cy="1981200"/>
          </a:xfrm>
          <a:prstGeom prst="cloudCallout">
            <a:avLst>
              <a:gd name="adj1" fmla="val -43750"/>
              <a:gd name="adj2" fmla="val 68306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grpSp>
        <p:nvGrpSpPr>
          <p:cNvPr id="18" name="Group 114"/>
          <p:cNvGrpSpPr>
            <a:grpSpLocks/>
          </p:cNvGrpSpPr>
          <p:nvPr/>
        </p:nvGrpSpPr>
        <p:grpSpPr bwMode="auto">
          <a:xfrm>
            <a:off x="457200" y="1066800"/>
            <a:ext cx="8382000" cy="4738695"/>
            <a:chOff x="882" y="2115"/>
            <a:chExt cx="5280" cy="2985"/>
          </a:xfrm>
        </p:grpSpPr>
        <p:sp>
          <p:nvSpPr>
            <p:cNvPr id="19" name="AutoShape 115"/>
            <p:cNvSpPr>
              <a:spLocks noChangeArrowheads="1"/>
            </p:cNvSpPr>
            <p:nvPr/>
          </p:nvSpPr>
          <p:spPr bwMode="auto">
            <a:xfrm>
              <a:off x="882" y="2115"/>
              <a:ext cx="5280" cy="1152"/>
            </a:xfrm>
            <a:prstGeom prst="cloudCallout">
              <a:avLst>
                <a:gd name="adj1" fmla="val -43750"/>
                <a:gd name="adj2" fmla="val 68306"/>
              </a:avLst>
            </a:prstGeom>
            <a:solidFill>
              <a:srgbClr val="FFCCFF"/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20" name="Text Box 116"/>
            <p:cNvSpPr txBox="1">
              <a:spLocks noChangeArrowheads="1"/>
            </p:cNvSpPr>
            <p:nvPr/>
          </p:nvSpPr>
          <p:spPr bwMode="auto">
            <a:xfrm>
              <a:off x="2370" y="4899"/>
              <a:ext cx="3456" cy="20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80000"/>
                </a:lnSpc>
              </a:pPr>
              <a:endParaRPr lang="en-US" dirty="0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676400" y="1219200"/>
            <a:ext cx="589776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sz="3200" dirty="0"/>
          </a:p>
        </p:txBody>
      </p:sp>
      <p:sp>
        <p:nvSpPr>
          <p:cNvPr id="23" name="Rectangle 22"/>
          <p:cNvSpPr/>
          <p:nvPr/>
        </p:nvSpPr>
        <p:spPr>
          <a:xfrm>
            <a:off x="914400" y="1828800"/>
            <a:ext cx="76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95400"/>
            <a:ext cx="8229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-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phấn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lăn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nhựa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nặn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tennis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bay                      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sỏi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Lon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" y="304800"/>
            <a:ext cx="7924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1. </a:t>
            </a: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Thí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44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nghiệm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dung: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kì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đoán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381000"/>
          <a:ext cx="8763000" cy="5829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752600"/>
                <a:gridCol w="1752600"/>
                <a:gridCol w="1752600"/>
                <a:gridCol w="1752600"/>
              </a:tblGrid>
              <a:tr h="562829">
                <a:tc rowSpan="2">
                  <a:txBody>
                    <a:bodyPr/>
                    <a:lstStyle/>
                    <a:p>
                      <a:endParaRPr lang="en-US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cụ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tiến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i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Trạng</a:t>
                      </a:r>
                      <a:r>
                        <a:rPr lang="en-US" sz="2400" b="1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i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thái</a:t>
                      </a:r>
                      <a:r>
                        <a:rPr lang="en-US" sz="2400" b="1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i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endParaRPr lang="en-US" sz="24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xét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04041"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Trước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thí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nghiệm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Sau</a:t>
                      </a:r>
                      <a:r>
                        <a:rPr lang="en-US" sz="2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thí</a:t>
                      </a:r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2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nghiệm</a:t>
                      </a:r>
                      <a:endParaRPr lang="en-US" sz="2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45759">
                <a:tc>
                  <a:txBody>
                    <a:bodyPr/>
                    <a:lstStyle/>
                    <a:p>
                      <a:endParaRPr lang="en-US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45759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85456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85456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11015" y="323557"/>
          <a:ext cx="8778240" cy="5950634"/>
        </p:xfrm>
        <a:graphic>
          <a:graphicData uri="http://schemas.openxmlformats.org/drawingml/2006/table">
            <a:tbl>
              <a:tblPr/>
              <a:tblGrid>
                <a:gridCol w="8778240"/>
              </a:tblGrid>
              <a:tr h="595063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Kết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luận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err="1" smtClean="0"/>
              <a:t>Tác</a:t>
            </a:r>
            <a:r>
              <a:rPr lang="en-US" b="1" dirty="0" smtClean="0"/>
              <a:t> </a:t>
            </a:r>
            <a:r>
              <a:rPr lang="en-US" b="1" dirty="0" err="1" smtClean="0"/>
              <a:t>dụng</a:t>
            </a:r>
            <a:r>
              <a:rPr lang="en-US" b="1" dirty="0" smtClean="0"/>
              <a:t> </a:t>
            </a:r>
            <a:r>
              <a:rPr lang="en-US" b="1" dirty="0" err="1" smtClean="0"/>
              <a:t>của</a:t>
            </a:r>
            <a:r>
              <a:rPr lang="en-US" b="1" dirty="0" smtClean="0"/>
              <a:t> </a:t>
            </a:r>
            <a:r>
              <a:rPr lang="en-US" b="1" dirty="0" err="1" smtClean="0"/>
              <a:t>lực</a:t>
            </a:r>
            <a:r>
              <a:rPr lang="en-US" b="1" dirty="0" smtClean="0"/>
              <a:t> </a:t>
            </a:r>
            <a:r>
              <a:rPr lang="en-US" b="1" dirty="0" err="1" smtClean="0"/>
              <a:t>có</a:t>
            </a:r>
            <a:r>
              <a:rPr lang="en-US" b="1" dirty="0" smtClean="0"/>
              <a:t> </a:t>
            </a:r>
            <a:r>
              <a:rPr lang="en-US" b="1" dirty="0" err="1" smtClean="0"/>
              <a:t>thể</a:t>
            </a:r>
            <a:r>
              <a:rPr lang="en-US" b="1" dirty="0" smtClean="0"/>
              <a:t> </a:t>
            </a:r>
            <a:r>
              <a:rPr lang="en-US" b="1" dirty="0" err="1" smtClean="0"/>
              <a:t>làm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dạng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biến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Trò</a:t>
            </a:r>
            <a:r>
              <a:rPr lang="en-US" b="1" dirty="0" smtClean="0"/>
              <a:t> </a:t>
            </a:r>
            <a:r>
              <a:rPr lang="en-US" b="1" dirty="0" err="1" smtClean="0"/>
              <a:t>chơi</a:t>
            </a:r>
            <a:r>
              <a:rPr lang="en-US" b="1" dirty="0" smtClean="0"/>
              <a:t>:“</a:t>
            </a:r>
            <a:r>
              <a:rPr lang="en-US" b="1" dirty="0" err="1" smtClean="0"/>
              <a:t>Ném</a:t>
            </a:r>
            <a:r>
              <a:rPr lang="en-US" b="1" dirty="0" smtClean="0"/>
              <a:t> </a:t>
            </a:r>
            <a:r>
              <a:rPr lang="en-US" b="1" dirty="0" err="1" smtClean="0"/>
              <a:t>lon</a:t>
            </a:r>
            <a:r>
              <a:rPr lang="en-US" b="1" dirty="0" smtClean="0"/>
              <a:t>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ném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</TotalTime>
  <Words>496</Words>
  <Application>Microsoft Office PowerPoint</Application>
  <PresentationFormat>On-screen Show (4:3)</PresentationFormat>
  <Paragraphs>77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Tiết 6 – Bài 7 TÌM HIỂU KẾT QUẢ TÁC DỤNG CỦA LỰC.</vt:lpstr>
      <vt:lpstr>Slide 2</vt:lpstr>
      <vt:lpstr>Slide 3</vt:lpstr>
      <vt:lpstr>Slide 4</vt:lpstr>
      <vt:lpstr>Đồ dùng thí nghiệm</vt:lpstr>
      <vt:lpstr>Tiến hành thí nghiệm kiểm tra</vt:lpstr>
      <vt:lpstr>Slide 7</vt:lpstr>
      <vt:lpstr>2. Kết luận</vt:lpstr>
      <vt:lpstr>Trò chơi:“Ném lon”</vt:lpstr>
      <vt:lpstr>Slide 10</vt:lpstr>
      <vt:lpstr>2. Kết luận</vt:lpstr>
      <vt:lpstr>Hướng dẫn về nhà:</vt:lpstr>
      <vt:lpstr>Trò chơi: Ai nhanh hơn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TÌM HIỂU KẾT QUẢ TÁC DỤNG CỦA LỰC.</dc:title>
  <dc:creator>Dai Phong</dc:creator>
  <cp:lastModifiedBy>Dai Phong</cp:lastModifiedBy>
  <cp:revision>40</cp:revision>
  <dcterms:created xsi:type="dcterms:W3CDTF">2016-09-28T08:24:53Z</dcterms:created>
  <dcterms:modified xsi:type="dcterms:W3CDTF">2016-10-03T15:04:27Z</dcterms:modified>
</cp:coreProperties>
</file>